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76" r:id="rId6"/>
    <p:sldId id="297" r:id="rId7"/>
    <p:sldId id="298" r:id="rId8"/>
    <p:sldId id="299" r:id="rId9"/>
    <p:sldId id="300" r:id="rId10"/>
    <p:sldId id="301" r:id="rId11"/>
    <p:sldId id="309" r:id="rId12"/>
    <p:sldId id="346" r:id="rId13"/>
    <p:sldId id="311" r:id="rId14"/>
    <p:sldId id="312" r:id="rId15"/>
    <p:sldId id="313" r:id="rId16"/>
    <p:sldId id="315" r:id="rId17"/>
    <p:sldId id="316" r:id="rId18"/>
    <p:sldId id="317" r:id="rId19"/>
    <p:sldId id="302" r:id="rId20"/>
    <p:sldId id="305" r:id="rId21"/>
    <p:sldId id="303" r:id="rId22"/>
    <p:sldId id="304" r:id="rId23"/>
    <p:sldId id="336" r:id="rId24"/>
    <p:sldId id="339" r:id="rId25"/>
    <p:sldId id="341" r:id="rId26"/>
    <p:sldId id="337" r:id="rId27"/>
    <p:sldId id="318" r:id="rId28"/>
    <p:sldId id="325" r:id="rId29"/>
    <p:sldId id="319" r:id="rId30"/>
    <p:sldId id="320" r:id="rId31"/>
    <p:sldId id="321" r:id="rId32"/>
    <p:sldId id="322" r:id="rId33"/>
    <p:sldId id="323" r:id="rId34"/>
    <p:sldId id="324" r:id="rId35"/>
    <p:sldId id="326" r:id="rId36"/>
    <p:sldId id="327" r:id="rId37"/>
    <p:sldId id="328" r:id="rId38"/>
    <p:sldId id="329" r:id="rId39"/>
    <p:sldId id="330" r:id="rId40"/>
    <p:sldId id="307" r:id="rId41"/>
    <p:sldId id="331" r:id="rId42"/>
    <p:sldId id="332" r:id="rId43"/>
    <p:sldId id="333" r:id="rId44"/>
    <p:sldId id="342" r:id="rId45"/>
    <p:sldId id="308" r:id="rId46"/>
  </p:sldIdLst>
  <p:sldSz cx="12192000" cy="6858000"/>
  <p:notesSz cx="6858000" cy="9144000"/>
  <p:custDataLst>
    <p:tags r:id="rId4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pos="7355" userDrawn="1">
          <p15:clr>
            <a:srgbClr val="A4A3A4"/>
          </p15:clr>
        </p15:guide>
        <p15:guide id="4" pos="325" userDrawn="1">
          <p15:clr>
            <a:srgbClr val="A4A3A4"/>
          </p15:clr>
        </p15:guide>
        <p15:guide id="5" orient="horz" pos="232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Guzelem" initials="G" lastIdx="0" clrIdx="0">
    <p:extLst>
      <p:ext uri="{19B8F6BF-5375-455C-9EA6-DF929625EA0E}">
        <p15:presenceInfo xmlns:p15="http://schemas.microsoft.com/office/powerpoint/2012/main" userId="Guzele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822D"/>
    <a:srgbClr val="C1FFEF"/>
    <a:srgbClr val="006666"/>
    <a:srgbClr val="009999"/>
    <a:srgbClr val="FFC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364" autoAdjust="0"/>
  </p:normalViewPr>
  <p:slideViewPr>
    <p:cSldViewPr snapToGrid="0">
      <p:cViewPr varScale="1">
        <p:scale>
          <a:sx n="66" d="100"/>
          <a:sy n="66" d="100"/>
        </p:scale>
        <p:origin x="84" y="138"/>
      </p:cViewPr>
      <p:guideLst>
        <p:guide orient="horz" pos="2205"/>
        <p:guide pos="3863"/>
        <p:guide pos="7355"/>
        <p:guide pos="325"/>
        <p:guide orient="horz" pos="232"/>
        <p:guide orient="horz" pos="404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slide" Target="slides/slide33.xml" /><Relationship Id="rId37" Type="http://schemas.openxmlformats.org/officeDocument/2006/relationships/slide" Target="slides/slide34.xml" /><Relationship Id="rId38" Type="http://schemas.openxmlformats.org/officeDocument/2006/relationships/slide" Target="slides/slide35.xml" /><Relationship Id="rId39" Type="http://schemas.openxmlformats.org/officeDocument/2006/relationships/slide" Target="slides/slide36.xml" /><Relationship Id="rId4" Type="http://schemas.openxmlformats.org/officeDocument/2006/relationships/slide" Target="slides/slide1.xml" /><Relationship Id="rId40" Type="http://schemas.openxmlformats.org/officeDocument/2006/relationships/slide" Target="slides/slide37.xml" /><Relationship Id="rId41" Type="http://schemas.openxmlformats.org/officeDocument/2006/relationships/slide" Target="slides/slide38.xml" /><Relationship Id="rId42" Type="http://schemas.openxmlformats.org/officeDocument/2006/relationships/slide" Target="slides/slide39.xml" /><Relationship Id="rId43" Type="http://schemas.openxmlformats.org/officeDocument/2006/relationships/slide" Target="slides/slide40.xml" /><Relationship Id="rId44" Type="http://schemas.openxmlformats.org/officeDocument/2006/relationships/slide" Target="slides/slide41.xml" /><Relationship Id="rId45" Type="http://schemas.openxmlformats.org/officeDocument/2006/relationships/slide" Target="slides/slide42.xml" /><Relationship Id="rId46" Type="http://schemas.openxmlformats.org/officeDocument/2006/relationships/slide" Target="slides/slide43.xml" /><Relationship Id="rId47" Type="http://schemas.openxmlformats.org/officeDocument/2006/relationships/tags" Target="tags/tag1.xml" /><Relationship Id="rId48" Type="http://schemas.openxmlformats.org/officeDocument/2006/relationships/presProps" Target="presProps.xml" /><Relationship Id="rId49" Type="http://schemas.openxmlformats.org/officeDocument/2006/relationships/viewProps" Target="viewProps.xml" /><Relationship Id="rId5" Type="http://schemas.openxmlformats.org/officeDocument/2006/relationships/slide" Target="slides/slide2.xml" /><Relationship Id="rId50" Type="http://schemas.openxmlformats.org/officeDocument/2006/relationships/theme" Target="theme/theme1.xml" /><Relationship Id="rId51" Type="http://schemas.openxmlformats.org/officeDocument/2006/relationships/tableStyles" Target="tableStyles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oleObject" Target="file:///C:\Users\Laysan\Desktop\&#1051;&#1080;&#1089;&#1090;%20Microsoft%20Excel%20(2).xlsx" TargetMode="External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Relationship Id="rId2" Type="http://schemas.microsoft.com/office/2011/relationships/chartColorStyle" Target="colors3.xml" /><Relationship Id="rId3" Type="http://schemas.microsoft.com/office/2011/relationships/chartStyle" Target="style3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Relationship Id="rId2" Type="http://schemas.microsoft.com/office/2011/relationships/chartColorStyle" Target="colors4.xml" /><Relationship Id="rId3" Type="http://schemas.microsoft.com/office/2011/relationships/chartStyle" Target="style4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0" i="0" baseline="0">
                <a:effectLst/>
              </a:rPr>
              <a:t>Диагностика творческих способностей детей,</a:t>
            </a:r>
            <a:endParaRPr lang="ru-RU">
              <a:effectLst/>
            </a:endParaRPr>
          </a:p>
          <a:p>
            <a:pPr>
              <a:defRPr/>
            </a:pPr>
            <a:r>
              <a:rPr lang="ru-RU" sz="1800" b="0" i="0" baseline="0">
                <a:effectLst/>
              </a:rPr>
              <a:t>по методике Т.С. Комаровой, Е.А. Урунтаевой, Ю.А. Афонькиной</a:t>
            </a:r>
            <a:endParaRPr lang="ru-RU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400" b="0" i="0" u="none" strike="noStrike" kern="1200" spc="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400" b="0" i="0" u="none" strike="noStrike" kern="1200" spc="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title>
    <c:autoTitleDeleted val="0"/>
    <c:plotArea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Лист5!$B$3:$B$15</c:f>
              <c:numCache>
                <c:formatCode>General</c:formatCode>
                <c:ptCount val="13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BB-4C37-90E2-4BB4227A6DD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Лист5!$C$3:$C$15</c:f>
              <c:numCache>
                <c:formatCode>General</c:formatCode>
                <c:ptCount val="13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1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BB-4C37-90E2-4BB4227A6DD0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Лист5!$D$3:$D$15</c:f>
              <c:numCache>
                <c:formatCode>General</c:formatCode>
                <c:ptCount val="13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BB-4C37-90E2-4BB4227A6DD0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Лист5!$E$3:$E$15</c:f>
              <c:numCache>
                <c:formatCode>General</c:formatCode>
                <c:ptCount val="13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  <c:pt idx="10">
                  <c:v>3</c:v>
                </c:pt>
                <c:pt idx="11">
                  <c:v>1</c:v>
                </c:pt>
                <c:pt idx="1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BB-4C37-90E2-4BB4227A6DD0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Лист5!$F$3:$F$15</c:f>
              <c:numCache>
                <c:formatCode>General</c:formatCode>
                <c:ptCount val="13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BB-4C37-90E2-4BB4227A6DD0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Лист5!$G$3:$G$15</c:f>
              <c:numCache>
                <c:formatCode>General</c:formatCode>
                <c:ptCount val="13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FBB-4C37-90E2-4BB4227A6DD0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Лист5!$H$3:$H$15</c:f>
              <c:numCache>
                <c:formatCode>General</c:formatCode>
                <c:ptCount val="13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BB-4C37-90E2-4BB4227A6DD0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Лист5!$I$3:$I$15</c:f>
              <c:numCache>
                <c:formatCode>General</c:formatCode>
                <c:ptCount val="13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FBB-4C37-90E2-4BB4227A6DD0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Лист5!$J$3:$J$15</c:f>
              <c:numCache>
                <c:formatCode>General</c:formatCode>
                <c:ptCount val="13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FBB-4C37-90E2-4BB4227A6DD0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Лист5!$K$3:$K$15</c:f>
              <c:numCache>
                <c:formatCode>General</c:formatCode>
                <c:ptCount val="13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FBB-4C37-90E2-4BB4227A6DD0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Лист5!$L$3:$L$15</c:f>
              <c:numCache>
                <c:formatCode>General</c:formatCode>
                <c:ptCount val="13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FBB-4C37-90E2-4BB4227A6DD0}"/>
            </c:ext>
          </c:extLst>
        </c:ser>
        <c:ser>
          <c:idx val="11"/>
          <c:order val="11"/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Лист5!$M$3:$M$15</c:f>
              <c:numCache>
                <c:formatCode>General</c:formatCode>
                <c:ptCount val="13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FBB-4C37-90E2-4BB4227A6DD0}"/>
            </c:ext>
          </c:extLst>
        </c:ser>
        <c:ser>
          <c:idx val="12"/>
          <c:order val="12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Лист5!$N$3:$N$15</c:f>
              <c:numCache>
                <c:formatCode>General</c:formatCode>
                <c:ptCount val="13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1</c:v>
                </c:pt>
                <c:pt idx="6">
                  <c:v>3</c:v>
                </c:pt>
                <c:pt idx="7">
                  <c:v>1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  <c:pt idx="11">
                  <c:v>3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FBB-4C37-90E2-4BB4227A6DD0}"/>
            </c:ext>
          </c:extLst>
        </c:ser>
        <c:ser>
          <c:idx val="13"/>
          <c:order val="13"/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Лист5!$O$3:$O$15</c:f>
              <c:numCache>
                <c:formatCode>General</c:formatCode>
                <c:ptCount val="13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FBB-4C37-90E2-4BB4227A6DD0}"/>
            </c:ext>
          </c:extLst>
        </c:ser>
        <c:ser>
          <c:idx val="14"/>
          <c:order val="14"/>
          <c:tx>
            <c:strRef>
              <c:f>Лист5!$P$1:$P$2</c:f>
              <c:strCache>
                <c:ptCount val="1"/>
                <c:pt idx="0">
                  <c:v>Уровень самостоятельности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Лист5!$P$3:$P$15</c:f>
              <c:numCache>
                <c:formatCode>General</c:formatCode>
                <c:ptCount val="13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1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FBB-4C37-90E2-4BB4227A6DD0}"/>
            </c:ext>
          </c:extLst>
        </c:ser>
        <c:ser>
          <c:idx val="15"/>
          <c:order val="15"/>
          <c:tx>
            <c:strRef>
              <c:f>Лист5!$Q$1:$Q$2</c:f>
              <c:strCache>
                <c:ptCount val="1"/>
                <c:pt idx="0">
                  <c:v>Общее количество Баллов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Лист5!$Q$3:$Q$15</c:f>
              <c:numCache>
                <c:formatCode>General</c:formatCode>
                <c:ptCount val="13"/>
                <c:pt idx="0">
                  <c:v>38</c:v>
                </c:pt>
                <c:pt idx="1">
                  <c:v>31</c:v>
                </c:pt>
                <c:pt idx="2">
                  <c:v>33</c:v>
                </c:pt>
                <c:pt idx="3">
                  <c:v>24</c:v>
                </c:pt>
                <c:pt idx="4">
                  <c:v>34</c:v>
                </c:pt>
                <c:pt idx="5">
                  <c:v>23</c:v>
                </c:pt>
                <c:pt idx="6">
                  <c:v>24</c:v>
                </c:pt>
                <c:pt idx="7">
                  <c:v>23</c:v>
                </c:pt>
                <c:pt idx="8">
                  <c:v>36</c:v>
                </c:pt>
                <c:pt idx="9">
                  <c:v>27</c:v>
                </c:pt>
                <c:pt idx="10">
                  <c:v>23</c:v>
                </c:pt>
                <c:pt idx="11">
                  <c:v>23</c:v>
                </c:pt>
                <c:pt idx="1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FBB-4C37-90E2-4BB4227A6DD0}"/>
            </c:ext>
          </c:extLst>
        </c:ser>
        <c:ser>
          <c:idx val="16"/>
          <c:order val="16"/>
          <c:tx>
            <c:strRef>
              <c:f>Лист5!$R$1:$R$2</c:f>
              <c:strCache>
                <c:ptCount val="1"/>
                <c:pt idx="0">
                  <c:v>Уровень развития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Лист5!$A$3:$A$15</c:f>
              <c:strCache>
                <c:ptCount val="13"/>
                <c:pt idx="0">
                  <c:v>1 ребенок</c:v>
                </c:pt>
                <c:pt idx="1">
                  <c:v>2 ребенок</c:v>
                </c:pt>
                <c:pt idx="2">
                  <c:v>3 ребенок</c:v>
                </c:pt>
                <c:pt idx="3">
                  <c:v>4 ребенок</c:v>
                </c:pt>
                <c:pt idx="4">
                  <c:v>5 ребенок</c:v>
                </c:pt>
                <c:pt idx="5">
                  <c:v>6 ребенок</c:v>
                </c:pt>
                <c:pt idx="6">
                  <c:v>7 ребенок</c:v>
                </c:pt>
                <c:pt idx="7">
                  <c:v>8 ребенок</c:v>
                </c:pt>
                <c:pt idx="8">
                  <c:v>9 ребенок</c:v>
                </c:pt>
                <c:pt idx="9">
                  <c:v>10 ребенок</c:v>
                </c:pt>
                <c:pt idx="10">
                  <c:v>11 ребенок</c:v>
                </c:pt>
                <c:pt idx="11">
                  <c:v>12 ребенок</c:v>
                </c:pt>
                <c:pt idx="12">
                  <c:v>13 ребенок</c:v>
                </c:pt>
              </c:strCache>
            </c:strRef>
          </c:cat>
          <c:val>
            <c:numRef>
              <c:f>Лист5!$R$3:$R$15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FBB-4C37-90E2-4BB4227A6D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/>
        <c:overlap val="100"/>
        <c:axId val="490327504"/>
        <c:axId val="490329800"/>
      </c:barChart>
      <c:catAx>
        <c:axId val="490327504"/>
        <c:scaling>
          <c:orientation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900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900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490329800"/>
        <c:crosses val="autoZero"/>
        <c:auto val="0"/>
        <c:lblAlgn val="ctr"/>
        <c:lblOffset/>
        <c:noMultiLvlLbl val="0"/>
      </c:catAx>
      <c:valAx>
        <c:axId val="490329800"/>
        <c:scaling>
          <c:orientation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900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900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49032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23470520973205566"/>
          <c:y val="0.6258123517036438"/>
          <c:w val="0.94696807861328125"/>
          <c:h val="0.352957308292388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900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900" b="0" i="0" u="none" strike="noStrike" kern="120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legend>
    <c:plotVisOnly val="1"/>
    <c:dispBlanksAs val="gap"/>
    <c:showDLblsOverMax val="0"/>
  </c:chart>
  <c:spPr>
    <a:noFill/>
    <a:ln>
      <a:solidFill>
        <a:srgbClr val="FF6600"/>
      </a:solidFill>
    </a:ln>
    <a:effectLst/>
  </c:spPr>
  <c:txPr>
    <a:bodyPr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/>
              <a:t>Локальный уровень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862" b="0" i="0" u="none" strike="noStrike" kern="1200" spc="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862" b="0" i="0" u="none" strike="noStrike" kern="1200" spc="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12</c:v>
                </c:pt>
                <c:pt idx="1">
                  <c:v>14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11-4D46-B9F0-442BF670DF9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11-4D46-B9F0-442BF670DF9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Лауреат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11-4D46-B9F0-442BF670DF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15429960"/>
        <c:axId val="115430616"/>
      </c:barChart>
      <c:catAx>
        <c:axId val="115429960"/>
        <c:scaling>
          <c:orientation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15430616"/>
        <c:crosses val="autoZero"/>
        <c:auto val="0"/>
        <c:lblAlgn val="ctr"/>
        <c:lblOffset/>
        <c:noMultiLvlLbl val="0"/>
      </c:catAx>
      <c:valAx>
        <c:axId val="115430616"/>
        <c:scaling>
          <c:orientation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15429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197" b="0" i="0" u="none" strike="noStrike" kern="120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/>
              <a:t>Муниципальный</a:t>
            </a:r>
            <a:r>
              <a:rPr lang="ru-RU" sz="1400" baseline="0"/>
              <a:t> уровень </a:t>
            </a:r>
            <a:endParaRPr lang="ru-RU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862" b="0" i="0" u="none" strike="noStrike" kern="1200" spc="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862" b="0" i="0" u="none" strike="noStrike" kern="1200" spc="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9999"/>
              </a:outerShdw>
            </a:effectLst>
          </c:spPr>
          <c:invertIfNegative val="0"/>
          <c:dPt>
            <c:idx val="0"/>
            <c:invertIfNegative val="0"/>
            <c:spPr>
              <a:solidFill>
                <a:srgbClr val="009999"/>
              </a:solidFill>
              <a:ln>
                <a:noFill/>
              </a:ln>
              <a:effectLst>
                <a:outerShdw blurRad="50800" dist="50800" dir="5400000" algn="ctr" rotWithShape="0">
                  <a:srgbClr val="009999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13-4BE1-B27E-1397DB71DF62}"/>
              </c:ext>
            </c:extLst>
          </c:dPt>
          <c:dPt>
            <c:idx val="1"/>
            <c:invertIfNegative val="0"/>
            <c:spPr>
              <a:solidFill>
                <a:srgbClr val="009999"/>
              </a:solidFill>
              <a:ln>
                <a:noFill/>
              </a:ln>
              <a:effectLst>
                <a:outerShdw blurRad="50800" dist="50800" dir="5400000" algn="ctr" rotWithShape="0">
                  <a:srgbClr val="009999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EF13-4BE1-B27E-1397DB71DF62}"/>
              </c:ext>
            </c:extLst>
          </c:dPt>
          <c:dPt>
            <c:idx val="2"/>
            <c:invertIfNegative val="0"/>
            <c:spPr>
              <a:solidFill>
                <a:srgbClr val="009999"/>
              </a:solidFill>
              <a:ln>
                <a:noFill/>
              </a:ln>
              <a:effectLst>
                <a:outerShdw blurRad="50800" dist="50800" dir="5400000" algn="ctr" rotWithShape="0">
                  <a:srgbClr val="009999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F13-4BE1-B27E-1397DB71DF62}"/>
              </c:ext>
            </c:extLst>
          </c:dPt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3-4BE1-B27E-1397DB71DF6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13-4BE1-B27E-1397DB71DF6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Лауреат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13-4BE1-B27E-1397DB71D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15429960"/>
        <c:axId val="115430616"/>
      </c:barChart>
      <c:catAx>
        <c:axId val="115429960"/>
        <c:scaling>
          <c:orientation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15430616"/>
        <c:crosses val="autoZero"/>
        <c:auto val="0"/>
        <c:lblAlgn val="ctr"/>
        <c:lblOffset/>
        <c:noMultiLvlLbl val="0"/>
      </c:catAx>
      <c:valAx>
        <c:axId val="115430616"/>
        <c:scaling>
          <c:orientation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15429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197" b="0" i="0" u="none" strike="noStrike" kern="120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/>
              <a:t>Федеральный </a:t>
            </a:r>
            <a:r>
              <a:rPr lang="ru-RU" sz="1400" baseline="0"/>
              <a:t>уровень </a:t>
            </a:r>
            <a:endParaRPr lang="ru-RU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862" b="0" i="0" u="none" strike="noStrike" kern="1200" spc="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862" b="0" i="0" u="none" strike="noStrike" kern="1200" spc="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76-45B7-A6E8-6CE06D4887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3"/>
                <c:pt idx="0">
                  <c:v>6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76-45B7-A6E8-6CE06D48870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Лауреат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2020-2021</c:v>
                </c:pt>
                <c:pt idx="1">
                  <c:v>2021-2022</c:v>
                </c:pt>
                <c:pt idx="2">
                  <c:v>2022-2023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76-45B7-A6E8-6CE06D4887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15429960"/>
        <c:axId val="115430616"/>
      </c:barChart>
      <c:catAx>
        <c:axId val="115429960"/>
        <c:scaling>
          <c:orientation/>
        </c:scaling>
        <c:delete val="0"/>
        <c:axPos val="b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15430616"/>
        <c:crosses val="autoZero"/>
        <c:auto val="0"/>
        <c:lblAlgn val="ctr"/>
        <c:lblOffset/>
        <c:noMultiLvlLbl val="0"/>
      </c:catAx>
      <c:valAx>
        <c:axId val="115430616"/>
        <c:scaling>
          <c:orientation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1197" b="0" i="0" u="none" strike="noStrike" kern="1200" baseline="0" smtId="429496729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c:txPr>
        <c:crossAx val="115429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p>
          <a:pPr>
            <a:defRPr sz="1197" b="0" i="0" u="none" strike="noStrike" kern="1200" baseline="0" smtId="4294967295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sz="1197" b="0" i="0" u="none" strike="noStrike" kern="1200" baseline="0" smtId="4294967295">
            <a:solidFill>
              <a:schemeClr val="tx1">
                <a:lumMod val="65000"/>
                <a:lumOff val="35000"/>
              </a:schemeClr>
            </a:solidFill>
            <a:latin typeface="+mn-lt"/>
            <a:ea typeface="+mn-ea"/>
            <a:cs typeface="+mn-cs"/>
          </a:endParaRPr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r="http://schemas.openxmlformats.org/officeDocument/2006/relationships" xmlns:cs="http://schemas.microsoft.com/office/drawing/2012/chartStyle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a="http://schemas.openxmlformats.org/drawingml/2006/main" xmlns:r="http://schemas.openxmlformats.org/officeDocument/2006/relationships" xmlns:cs="http://schemas.microsoft.com/office/drawing/2012/chartStyle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E0FEE-3484-4E33-A30F-30E62B72E3D9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90258-8184-47E7-84FA-AFA83A9B2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302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83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998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11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10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129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001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40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0718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720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04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288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33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4838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513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49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266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001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810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706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99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90258-8184-47E7-84FA-AFA83A9B20D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498880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D5AFB3-53C8-45FF-90FD-3BB1B7986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FDC161-316B-4A4D-92E1-DE87CBBF57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D399A0-F991-4B81-AB30-E9C97F974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25958D-F330-4078-8D82-FD584250F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C48-EFE7-46E9-920A-FE1980975B0B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F77FDF-1BC0-4F7E-90A0-6BBE2C676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BA32A7-C576-4F59-BFBC-45CD7CD2E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BE9B-9A63-412A-84C6-F72138FDB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19858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0D92490-4404-4F86-9CAD-5C7D0C2A8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B6C48-EFE7-46E9-920A-FE1980975B0B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27130D-8E3A-4794-83E6-B0E8AA10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F8CCE3-6D53-4CD5-8D9F-FF9EB3BD6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EBE9B-9A63-412A-84C6-F72138FDB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491567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F0105-7424-43F4-B6B4-E4071ECBB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4607A0-8A3A-4C82-83A7-8959EF7AE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CB18A1-F24A-43A5-B73E-84769CD25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B6C48-EFE7-46E9-920A-FE1980975B0B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11A38-FB02-4632-A6F7-C0A781FC7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45A395-40D0-4F7C-ADE3-D21415680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EBE9B-9A63-412A-84C6-F72138FDB8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98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5" r:id="rId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76;&#1080;&#1072;&#1075;&#1085;&#1086;&#1089;&#1090;&#1080;&#1082;&#1072;-&#1082;&#1086;&#1084;&#1072;&#1088;&#1086;&#1074;&#1086;&#1081;" TargetMode="External" /><Relationship Id="rId3" Type="http://schemas.openxmlformats.org/officeDocument/2006/relationships/hyperlink" Target="https://aaakabaewa.wixsite.com/yantilina/&#1076;&#1080;&#1072;&#1075;&#1085;&#1086;&#1089;&#1090;&#1080;&#1082;&#1080;-&#1087;&#1077;&#1076;&#1087;&#1088;&#1086;&#1094;&#1077;&#1089;&#1089;&#1072;" TargetMode="External" /><Relationship Id="rId4" Type="http://schemas.openxmlformats.org/officeDocument/2006/relationships/chart" Target="../charts/chart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86;&#1086;&#1076;" TargetMode="External" /><Relationship Id="rId3" Type="http://schemas.openxmlformats.org/officeDocument/2006/relationships/image" Target="../media/image17.jpeg" /><Relationship Id="rId4" Type="http://schemas.openxmlformats.org/officeDocument/2006/relationships/image" Target="../media/image18.jpeg" /><Relationship Id="rId5" Type="http://schemas.openxmlformats.org/officeDocument/2006/relationships/image" Target="../media/image1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Relationship Id="rId5" Type="http://schemas.openxmlformats.org/officeDocument/2006/relationships/hyperlink" Target="https://aaakabaewa.wixsite.com/yantilina/&#1086;&#1086;&#1076;" TargetMode="Externa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88;&#1086;&#1076;&#1080;&#1090;&#1077;&#1083;&#1100;&#1089;&#1082;&#1086;&#1077;-&#1089;&#1086;&#1073;&#1088;&#1072;&#1085;&#1080;&#1077;" TargetMode="External" /><Relationship Id="rId3" Type="http://schemas.openxmlformats.org/officeDocument/2006/relationships/image" Target="../media/image2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1.jpeg" /><Relationship Id="rId11" Type="http://schemas.openxmlformats.org/officeDocument/2006/relationships/image" Target="../media/image32.jpeg" /><Relationship Id="rId12" Type="http://schemas.openxmlformats.org/officeDocument/2006/relationships/hyperlink" Target="https://&#1088;02.&#1085;&#1072;&#1074;&#1080;&#1075;&#1072;&#1090;&#1086;&#1088;.&#1076;&#1077;&#1090;&#1080;/program/37866-malenkie-khudozhniki" TargetMode="External" /><Relationship Id="rId2" Type="http://schemas.openxmlformats.org/officeDocument/2006/relationships/hyperlink" Target="https://aaakabaewa.wixsite.com/yantilina/&#1076;&#1086;&#1087;-&#1084;&#1072;&#1083;&#1077;&#1085;&#1100;&#1082;&#1080;&#1077;-&#1093;&#1091;&#1076;&#1086;&#1078;&#1085;&#1080;&#1082;&#1080;" TargetMode="External" /><Relationship Id="rId3" Type="http://schemas.openxmlformats.org/officeDocument/2006/relationships/image" Target="../media/image24.jpeg" /><Relationship Id="rId4" Type="http://schemas.openxmlformats.org/officeDocument/2006/relationships/image" Target="../media/image25.jpeg" /><Relationship Id="rId5" Type="http://schemas.openxmlformats.org/officeDocument/2006/relationships/image" Target="../media/image26.jpeg" /><Relationship Id="rId6" Type="http://schemas.openxmlformats.org/officeDocument/2006/relationships/image" Target="../media/image27.jpeg" /><Relationship Id="rId7" Type="http://schemas.openxmlformats.org/officeDocument/2006/relationships/image" Target="../media/image28.jpeg" /><Relationship Id="rId8" Type="http://schemas.openxmlformats.org/officeDocument/2006/relationships/image" Target="../media/image29.jpeg" /><Relationship Id="rId9" Type="http://schemas.openxmlformats.org/officeDocument/2006/relationships/image" Target="../media/image30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jpeg" /><Relationship Id="rId2" Type="http://schemas.openxmlformats.org/officeDocument/2006/relationships/hyperlink" Target="https://aaakabaewa.wixsite.com/yantilina/&#1076;&#1086;&#1087;-&#1074;&#1086;&#1083;&#1096;&#1077;&#1073;&#1085;&#1099;&#1081;-&#1087;&#1083;&#1072;&#1089;&#1090;&#1080;&#1083;&#1080;&#1085;" TargetMode="External" /><Relationship Id="rId3" Type="http://schemas.openxmlformats.org/officeDocument/2006/relationships/image" Target="../media/image33.jpeg" /><Relationship Id="rId4" Type="http://schemas.openxmlformats.org/officeDocument/2006/relationships/image" Target="../media/image34.jpeg" /><Relationship Id="rId5" Type="http://schemas.openxmlformats.org/officeDocument/2006/relationships/image" Target="../media/image35.jpeg" /><Relationship Id="rId6" Type="http://schemas.openxmlformats.org/officeDocument/2006/relationships/image" Target="../media/image36.jpeg" /><Relationship Id="rId7" Type="http://schemas.openxmlformats.org/officeDocument/2006/relationships/image" Target="../media/image37.jpeg" /><Relationship Id="rId8" Type="http://schemas.openxmlformats.org/officeDocument/2006/relationships/image" Target="../media/image38.jpeg" /><Relationship Id="rId9" Type="http://schemas.openxmlformats.org/officeDocument/2006/relationships/image" Target="../media/image39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76;&#1086;&#1087;-&#1073;&#1091;&#1084;&#1072;&#1078;&#1085;&#1072;&#1103;-&#1092;&#1072;&#1085;&#1090;&#1072;&#1079;&#1080;&#1103;" TargetMode="External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Relationship Id="rId5" Type="http://schemas.openxmlformats.org/officeDocument/2006/relationships/image" Target="../media/image43.jpeg" /><Relationship Id="rId6" Type="http://schemas.openxmlformats.org/officeDocument/2006/relationships/image" Target="../media/image44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45.jpeg" /><Relationship Id="rId4" Type="http://schemas.openxmlformats.org/officeDocument/2006/relationships/hyperlink" Target="https://aaakabaewa.wixsite.com/yantilina/&#1083;&#1101;&#1087;&#1073;&#1091;&#1082;" TargetMode="Externa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2.jpeg" /><Relationship Id="rId11" Type="http://schemas.openxmlformats.org/officeDocument/2006/relationships/image" Target="../media/image53.jpeg" /><Relationship Id="rId12" Type="http://schemas.openxmlformats.org/officeDocument/2006/relationships/image" Target="../media/image54.jpeg" /><Relationship Id="rId13" Type="http://schemas.openxmlformats.org/officeDocument/2006/relationships/image" Target="../media/image55.jpeg" /><Relationship Id="rId2" Type="http://schemas.openxmlformats.org/officeDocument/2006/relationships/notesSlide" Target="../notesSlides/notesSlide6.xml" /><Relationship Id="rId3" Type="http://schemas.openxmlformats.org/officeDocument/2006/relationships/hyperlink" Target="https://aaakabaewa.wixsite.com/yantilina/&#1084;&#1072;&#1089;&#1090;&#1077;&#1088;-&#1082;&#1083;&#1072;&#1089;&#1089;-&#1084;&#1072;&#1083;&#1077;&#1085;&#1100;&#1082;&#1080;&#1077;-&#1093;&#1091;&#1076;&#1086;&#1078;&#1085;&#1080;&#1082;&#1080;" TargetMode="External" /><Relationship Id="rId4" Type="http://schemas.openxmlformats.org/officeDocument/2006/relationships/image" Target="../media/image46.jpeg" /><Relationship Id="rId5" Type="http://schemas.openxmlformats.org/officeDocument/2006/relationships/image" Target="../media/image47.jpeg" /><Relationship Id="rId6" Type="http://schemas.openxmlformats.org/officeDocument/2006/relationships/image" Target="../media/image48.jpeg" /><Relationship Id="rId7" Type="http://schemas.openxmlformats.org/officeDocument/2006/relationships/image" Target="../media/image49.jpeg" /><Relationship Id="rId8" Type="http://schemas.openxmlformats.org/officeDocument/2006/relationships/image" Target="../media/image50.jpeg" /><Relationship Id="rId9" Type="http://schemas.openxmlformats.org/officeDocument/2006/relationships/image" Target="../media/image51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3.jpeg" /><Relationship Id="rId11" Type="http://schemas.openxmlformats.org/officeDocument/2006/relationships/image" Target="../media/image64.jpeg" /><Relationship Id="rId12" Type="http://schemas.openxmlformats.org/officeDocument/2006/relationships/image" Target="../media/image65.jpeg" /><Relationship Id="rId13" Type="http://schemas.openxmlformats.org/officeDocument/2006/relationships/image" Target="../media/image66.jpeg" /><Relationship Id="rId14" Type="http://schemas.openxmlformats.org/officeDocument/2006/relationships/image" Target="../media/image67.jpeg" /><Relationship Id="rId15" Type="http://schemas.openxmlformats.org/officeDocument/2006/relationships/image" Target="../media/image68.jpeg" /><Relationship Id="rId2" Type="http://schemas.openxmlformats.org/officeDocument/2006/relationships/hyperlink" Target="https://aaakabaewa.wixsite.com/yantilina/&#1074;&#1079;&#1072;&#1080;&#1084;&#1086;&#1076;&#1077;&#1081;&#1089;&#1090;&#1074;&#1080;&#1077;-&#1089;-&#1088;&#1086;&#1076;&#1080;&#1090;&#1077;&#1083;&#1103;&#1084;&#1080;" TargetMode="External" /><Relationship Id="rId3" Type="http://schemas.openxmlformats.org/officeDocument/2006/relationships/image" Target="../media/image56.jpeg" /><Relationship Id="rId4" Type="http://schemas.openxmlformats.org/officeDocument/2006/relationships/image" Target="../media/image57.jpeg" /><Relationship Id="rId5" Type="http://schemas.openxmlformats.org/officeDocument/2006/relationships/image" Target="../media/image58.jpeg" /><Relationship Id="rId6" Type="http://schemas.openxmlformats.org/officeDocument/2006/relationships/image" Target="../media/image59.jpeg" /><Relationship Id="rId7" Type="http://schemas.openxmlformats.org/officeDocument/2006/relationships/image" Target="../media/image60.jpeg" /><Relationship Id="rId8" Type="http://schemas.openxmlformats.org/officeDocument/2006/relationships/image" Target="../media/image61.jpeg" /><Relationship Id="rId9" Type="http://schemas.openxmlformats.org/officeDocument/2006/relationships/image" Target="../media/image6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hyperlink" Target="mailto:aaakabaewa@mail.ru" TargetMode="External" /><Relationship Id="rId4" Type="http://schemas.openxmlformats.org/officeDocument/2006/relationships/hyperlink" Target="https://aaakabaewa.wixsite.com/yantilina" TargetMode="External" /><Relationship Id="rId5" Type="http://schemas.openxmlformats.org/officeDocument/2006/relationships/hyperlink" Target="mailto:snegurochka2011@list.ru" TargetMode="External" /><Relationship Id="rId6" Type="http://schemas.openxmlformats.org/officeDocument/2006/relationships/hyperlink" Target="https://aaakabaewa.wixsite.com/yantilina/&#1086;-&#1089;&#1077;&#1073;&#1077;" TargetMode="Ex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5.jpeg" /><Relationship Id="rId11" Type="http://schemas.openxmlformats.org/officeDocument/2006/relationships/image" Target="../media/image76.jpeg" /><Relationship Id="rId12" Type="http://schemas.openxmlformats.org/officeDocument/2006/relationships/image" Target="../media/image77.jpeg" /><Relationship Id="rId13" Type="http://schemas.openxmlformats.org/officeDocument/2006/relationships/image" Target="../media/image78.jpeg" /><Relationship Id="rId14" Type="http://schemas.openxmlformats.org/officeDocument/2006/relationships/image" Target="../media/image79.jpeg" /><Relationship Id="rId15" Type="http://schemas.openxmlformats.org/officeDocument/2006/relationships/image" Target="../media/image80.jpeg" /><Relationship Id="rId16" Type="http://schemas.openxmlformats.org/officeDocument/2006/relationships/image" Target="../media/image81.jpeg" /><Relationship Id="rId17" Type="http://schemas.openxmlformats.org/officeDocument/2006/relationships/image" Target="../media/image82.jpeg" /><Relationship Id="rId18" Type="http://schemas.openxmlformats.org/officeDocument/2006/relationships/image" Target="../media/image83.jpeg" /><Relationship Id="rId19" Type="http://schemas.openxmlformats.org/officeDocument/2006/relationships/image" Target="../media/image84.jpeg" /><Relationship Id="rId2" Type="http://schemas.openxmlformats.org/officeDocument/2006/relationships/notesSlide" Target="../notesSlides/notesSlide7.xml" /><Relationship Id="rId20" Type="http://schemas.openxmlformats.org/officeDocument/2006/relationships/image" Target="../media/image85.jpeg" /><Relationship Id="rId3" Type="http://schemas.openxmlformats.org/officeDocument/2006/relationships/hyperlink" Target="https://aaakabaewa.wixsite.com/yantilina/&#1074;&#1086;&#1089;&#1087;&#1080;&#1090;&#1072;&#1085;&#1080;&#1077;-&#1085;&#1087;&#1095;" TargetMode="External" /><Relationship Id="rId4" Type="http://schemas.openxmlformats.org/officeDocument/2006/relationships/image" Target="../media/image69.jpeg" /><Relationship Id="rId5" Type="http://schemas.openxmlformats.org/officeDocument/2006/relationships/image" Target="../media/image70.jpeg" /><Relationship Id="rId6" Type="http://schemas.openxmlformats.org/officeDocument/2006/relationships/image" Target="../media/image71.jpeg" /><Relationship Id="rId7" Type="http://schemas.openxmlformats.org/officeDocument/2006/relationships/image" Target="../media/image72.jpeg" /><Relationship Id="rId8" Type="http://schemas.openxmlformats.org/officeDocument/2006/relationships/image" Target="../media/image73.jpeg" /><Relationship Id="rId9" Type="http://schemas.openxmlformats.org/officeDocument/2006/relationships/image" Target="../media/image7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84;&#1086;&#1080;-&#1076;&#1086;&#1089;&#1090;&#1080;&#1078;&#1077;&#1085;&#1080;&#1103;" TargetMode="External" /><Relationship Id="rId3" Type="http://schemas.openxmlformats.org/officeDocument/2006/relationships/image" Target="../media/image86.jpeg" /><Relationship Id="rId4" Type="http://schemas.openxmlformats.org/officeDocument/2006/relationships/image" Target="../media/image87.jpeg" /><Relationship Id="rId5" Type="http://schemas.openxmlformats.org/officeDocument/2006/relationships/image" Target="../media/image88.jpeg" /><Relationship Id="rId6" Type="http://schemas.openxmlformats.org/officeDocument/2006/relationships/image" Target="../media/image8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76;&#1080;&#1072;&#1075;&#1085;&#1086;&#1089;&#1090;&#1080;&#1082;&#1080;&#1087;&#1077;&#1076;&#1087;&#1088;&#1086;&#1094;&#1077;&#1089;&#1089;&#1072;" TargetMode="External" /><Relationship Id="rId3" Type="http://schemas.openxmlformats.org/officeDocument/2006/relationships/chart" Target="../charts/chart2.xml" /><Relationship Id="rId4" Type="http://schemas.openxmlformats.org/officeDocument/2006/relationships/chart" Target="../charts/chart3.xml" /><Relationship Id="rId5" Type="http://schemas.openxmlformats.org/officeDocument/2006/relationships/chart" Target="../charts/chart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8.xml" /><Relationship Id="rId3" Type="http://schemas.openxmlformats.org/officeDocument/2006/relationships/hyperlink" Target="https://aaakabaewa.wixsite.com/yantilina/&#1076;&#1080;&#1085;&#1086;&#1079;&#1072;&#1074;&#1088;&#1099;" TargetMode="External" /><Relationship Id="rId4" Type="http://schemas.openxmlformats.org/officeDocument/2006/relationships/image" Target="../media/image90.jpeg" /><Relationship Id="rId5" Type="http://schemas.openxmlformats.org/officeDocument/2006/relationships/image" Target="../media/image91.jpeg" /><Relationship Id="rId6" Type="http://schemas.openxmlformats.org/officeDocument/2006/relationships/image" Target="../media/image92.jpeg" /><Relationship Id="rId7" Type="http://schemas.openxmlformats.org/officeDocument/2006/relationships/image" Target="../media/image93.jpeg" /><Relationship Id="rId8" Type="http://schemas.openxmlformats.org/officeDocument/2006/relationships/hyperlink" Target="https://vk.com/wall-194433110_1549" TargetMode="Externa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Relationship Id="rId3" Type="http://schemas.openxmlformats.org/officeDocument/2006/relationships/hyperlink" Target="https://aaakabaewa.wixsite.com/yantilina/&#1076;&#1086;&#1089;&#1090;&#1080;&#1078;&#1077;&#1085;&#1080;&#1103;-&#1074;&#1086;&#1089;&#1087;&#1080;&#1090;&#1072;&#1085;&#1085;&#1080;&#1082;&#1086;&#1074;" TargetMode="External" /><Relationship Id="rId4" Type="http://schemas.openxmlformats.org/officeDocument/2006/relationships/image" Target="../media/image94.jpeg" /><Relationship Id="rId5" Type="http://schemas.openxmlformats.org/officeDocument/2006/relationships/image" Target="../media/image95.jpeg" /><Relationship Id="rId6" Type="http://schemas.openxmlformats.org/officeDocument/2006/relationships/image" Target="../media/image96.jpeg" /><Relationship Id="rId7" Type="http://schemas.openxmlformats.org/officeDocument/2006/relationships/image" Target="../media/image97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hyperlink" Target="https://aaakabaewa.wixsite.com/yantilina/&#1087;&#1088;&#1086;&#1077;&#1082;&#1090;-&#1092;&#1086;&#1088;&#1084;&#1091;&#1083;&#1072;-&#1091;&#1089;&#1087;&#1077;&#1093;&#1072;" TargetMode="External" /><Relationship Id="rId4" Type="http://schemas.openxmlformats.org/officeDocument/2006/relationships/hyperlink" Target="https://vk.com/wall-172752428_19579" TargetMode="External" /><Relationship Id="rId5" Type="http://schemas.openxmlformats.org/officeDocument/2006/relationships/image" Target="../media/image98.jpeg" /><Relationship Id="rId6" Type="http://schemas.openxmlformats.org/officeDocument/2006/relationships/image" Target="../media/image99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hyperlink" Target="https://aaakabaewa.wixsite.com/yantilina/&#1103;-&#1087;&#1088;&#1086;&#1092;&#1077;&#1089;&#1089;&#1080;&#1086;&#1085;&#1072;&#1083;" TargetMode="External" /><Relationship Id="rId4" Type="http://schemas.openxmlformats.org/officeDocument/2006/relationships/hyperlink" Target="https://vk.com/wall-194433110_1346" TargetMode="External" /><Relationship Id="rId5" Type="http://schemas.openxmlformats.org/officeDocument/2006/relationships/image" Target="../media/image100.jpeg" /><Relationship Id="rId6" Type="http://schemas.openxmlformats.org/officeDocument/2006/relationships/image" Target="../media/image101.jpeg" /><Relationship Id="rId7" Type="http://schemas.openxmlformats.org/officeDocument/2006/relationships/image" Target="../media/image102.jpeg" /><Relationship Id="rId8" Type="http://schemas.openxmlformats.org/officeDocument/2006/relationships/image" Target="../media/image103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82;&#1086;&#1085;&#1082;&#1091;&#1088;&#1089;-&#1087;&#1088;&#1086;&#1089;&#1090;&#1088;&#1072;&#1085;&#1089;&#1090;&#1074;&#1086;" TargetMode="External" /><Relationship Id="rId3" Type="http://schemas.openxmlformats.org/officeDocument/2006/relationships/image" Target="../media/image104.jpeg" /><Relationship Id="rId4" Type="http://schemas.openxmlformats.org/officeDocument/2006/relationships/image" Target="../media/image105.jpeg" /><Relationship Id="rId5" Type="http://schemas.openxmlformats.org/officeDocument/2006/relationships/image" Target="../media/image106.jpeg" /><Relationship Id="rId6" Type="http://schemas.openxmlformats.org/officeDocument/2006/relationships/image" Target="../media/image10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15.jpeg" /><Relationship Id="rId11" Type="http://schemas.openxmlformats.org/officeDocument/2006/relationships/image" Target="../media/image116.jpeg" /><Relationship Id="rId12" Type="http://schemas.openxmlformats.org/officeDocument/2006/relationships/image" Target="../media/image117.jpeg" /><Relationship Id="rId13" Type="http://schemas.openxmlformats.org/officeDocument/2006/relationships/hyperlink" Target="https://vk.com/wall-194433110_582" TargetMode="External" /><Relationship Id="rId2" Type="http://schemas.openxmlformats.org/officeDocument/2006/relationships/hyperlink" Target="https://aaakabaewa.wixsite.com/yantilina/&#1087;&#1088;&#1086;&#1077;&#1082;&#1090;-&#1092;&#1086;&#1088;&#1084;&#1091;&#1083;&#1072;-&#1091;&#1089;&#1087;&#1077;&#1093;&#1072;" TargetMode="External" /><Relationship Id="rId3" Type="http://schemas.openxmlformats.org/officeDocument/2006/relationships/image" Target="../media/image108.jpeg" /><Relationship Id="rId4" Type="http://schemas.openxmlformats.org/officeDocument/2006/relationships/image" Target="../media/image109.jpeg" /><Relationship Id="rId5" Type="http://schemas.openxmlformats.org/officeDocument/2006/relationships/image" Target="../media/image110.jpeg" /><Relationship Id="rId6" Type="http://schemas.openxmlformats.org/officeDocument/2006/relationships/image" Target="../media/image111.jpeg" /><Relationship Id="rId7" Type="http://schemas.openxmlformats.org/officeDocument/2006/relationships/image" Target="../media/image112.jpeg" /><Relationship Id="rId8" Type="http://schemas.openxmlformats.org/officeDocument/2006/relationships/image" Target="../media/image113.jpeg" /><Relationship Id="rId9" Type="http://schemas.openxmlformats.org/officeDocument/2006/relationships/image" Target="../media/image114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Relationship Id="rId3" Type="http://schemas.openxmlformats.org/officeDocument/2006/relationships/hyperlink" Target="https://aaakabaewa.wixsite.com/yantilina/&#1088;&#1072;&#1073;&#1086;&#1090;&#1072;-&#1074;-&#1085;&#1072;&#1074;&#1080;&#1075;&#1072;&#1090;&#1086;&#1088;&#1077;" TargetMode="External" /><Relationship Id="rId4" Type="http://schemas.openxmlformats.org/officeDocument/2006/relationships/image" Target="../media/image118.jpeg" /><Relationship Id="rId5" Type="http://schemas.openxmlformats.org/officeDocument/2006/relationships/image" Target="../media/image11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Relationship Id="rId3" Type="http://schemas.openxmlformats.org/officeDocument/2006/relationships/hyperlink" Target="https://aaakabaewa.wixsite.com/yantilina/&#1082;&#1074;&#1072;&#1083;&#1080;&#1092;&#1080;&#1082;&#1072;&#1094;&#1080;&#1103;" TargetMode="Externa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23.jpeg" /><Relationship Id="rId2" Type="http://schemas.openxmlformats.org/officeDocument/2006/relationships/notesSlide" Target="../notesSlides/notesSlide13.xml" /><Relationship Id="rId3" Type="http://schemas.openxmlformats.org/officeDocument/2006/relationships/hyperlink" Target="https://aaakabaewa.wixsite.com/yantilina/&#1088;&#1072;&#1073;&#1086;&#1090;&#1072;-&#1074;-&#1084;&#1084;&#1086;" TargetMode="External" /><Relationship Id="rId4" Type="http://schemas.openxmlformats.org/officeDocument/2006/relationships/image" Target="../media/image120.jpeg" /><Relationship Id="rId5" Type="http://schemas.openxmlformats.org/officeDocument/2006/relationships/image" Target="../media/image121.jpeg" /><Relationship Id="rId6" Type="http://schemas.openxmlformats.org/officeDocument/2006/relationships/image" Target="../media/image122.jpeg" /><Relationship Id="rId7" Type="http://schemas.openxmlformats.org/officeDocument/2006/relationships/hyperlink" Target="https://vk.com/wall-194433110_1452" TargetMode="External" /><Relationship Id="rId8" Type="http://schemas.openxmlformats.org/officeDocument/2006/relationships/hyperlink" Target="https://vk.com/wall-194433110_1320" TargetMode="External" /><Relationship Id="rId9" Type="http://schemas.openxmlformats.org/officeDocument/2006/relationships/hyperlink" Target="https://vk.com/wall-194433110_1134" TargetMode="Externa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hyperlink" Target="https://aaakabaewa.wixsite.com/yantilina/&#1084;&#1072;&#1089;&#1090;&#1077;&#1088;-&#1082;&#1083;&#1072;&#1089;&#1089;-&#1084;&#1072;&#1083;&#1077;&#1085;&#1100;&#1082;&#1080;&#1077;-&#1093;&#1091;&#1076;&#1086;&#1078;&#1085;&#1080;&#1082;&#1080;" TargetMode="External" /><Relationship Id="rId4" Type="http://schemas.openxmlformats.org/officeDocument/2006/relationships/hyperlink" Target="https://vk.com/wall-194433110_1539" TargetMode="External" /><Relationship Id="rId5" Type="http://schemas.openxmlformats.org/officeDocument/2006/relationships/image" Target="../media/image124.jpeg" /><Relationship Id="rId6" Type="http://schemas.openxmlformats.org/officeDocument/2006/relationships/image" Target="../media/image125.jpeg" /><Relationship Id="rId7" Type="http://schemas.openxmlformats.org/officeDocument/2006/relationships/image" Target="../media/image126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34.jpeg" /><Relationship Id="rId11" Type="http://schemas.openxmlformats.org/officeDocument/2006/relationships/hyperlink" Target="https://aaakabaewa.wixsite.com/yantilina/&#1074;&#1086;&#1089;&#1087;&#1080;&#1090;&#1072;&#1085;&#1080;&#1077;-&#1085;&#1087;&#1095;" TargetMode="External" /><Relationship Id="rId12" Type="http://schemas.openxmlformats.org/officeDocument/2006/relationships/image" Target="../media/image135.jpeg" /><Relationship Id="rId13" Type="http://schemas.openxmlformats.org/officeDocument/2006/relationships/image" Target="../media/image136.jpeg" /><Relationship Id="rId14" Type="http://schemas.openxmlformats.org/officeDocument/2006/relationships/hyperlink" Target="https://vk.com/wall-194433110_1375" TargetMode="Externa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27.jpeg" /><Relationship Id="rId4" Type="http://schemas.openxmlformats.org/officeDocument/2006/relationships/image" Target="../media/image128.jpeg" /><Relationship Id="rId5" Type="http://schemas.openxmlformats.org/officeDocument/2006/relationships/image" Target="../media/image129.jpeg" /><Relationship Id="rId6" Type="http://schemas.openxmlformats.org/officeDocument/2006/relationships/image" Target="../media/image130.jpeg" /><Relationship Id="rId7" Type="http://schemas.openxmlformats.org/officeDocument/2006/relationships/image" Target="../media/image131.jpeg" /><Relationship Id="rId8" Type="http://schemas.openxmlformats.org/officeDocument/2006/relationships/image" Target="../media/image132.jpeg" /><Relationship Id="rId9" Type="http://schemas.openxmlformats.org/officeDocument/2006/relationships/image" Target="../media/image133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83;&#1101;&#1087;&#1073;&#1091;&#1082;" TargetMode="External" /><Relationship Id="rId3" Type="http://schemas.openxmlformats.org/officeDocument/2006/relationships/image" Target="../media/image137.jpeg" /><Relationship Id="rId4" Type="http://schemas.openxmlformats.org/officeDocument/2006/relationships/hyperlink" Target="https://vk.com/wall-194433110_764" TargetMode="External" /><Relationship Id="rId5" Type="http://schemas.openxmlformats.org/officeDocument/2006/relationships/image" Target="../media/image138.jpeg" /><Relationship Id="rId6" Type="http://schemas.openxmlformats.org/officeDocument/2006/relationships/image" Target="../media/image139.jpeg" /><Relationship Id="rId7" Type="http://schemas.openxmlformats.org/officeDocument/2006/relationships/image" Target="../media/image140.jpeg" /><Relationship Id="rId8" Type="http://schemas.openxmlformats.org/officeDocument/2006/relationships/image" Target="../media/image141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Relationship Id="rId3" Type="http://schemas.openxmlformats.org/officeDocument/2006/relationships/hyperlink" Target="https://aaakabaewa.wixsite.com/yantilina/&#1074;&#1079;&#1072;&#1080;&#1084;&#1086;&#1076;&#1077;&#1081;&#1089;&#1090;&#1074;&#1080;&#1077;-&#1089;-&#1088;&#1086;&#1076;&#1080;&#1090;&#1077;&#1083;&#1103;&#1084;&#1080;" TargetMode="External" /><Relationship Id="rId4" Type="http://schemas.openxmlformats.org/officeDocument/2006/relationships/image" Target="../media/image142.jpeg" /><Relationship Id="rId5" Type="http://schemas.openxmlformats.org/officeDocument/2006/relationships/image" Target="../media/image143.jpeg" /><Relationship Id="rId6" Type="http://schemas.openxmlformats.org/officeDocument/2006/relationships/image" Target="../media/image144.jpeg" /><Relationship Id="rId7" Type="http://schemas.openxmlformats.org/officeDocument/2006/relationships/image" Target="../media/image145.jpeg" /><Relationship Id="rId8" Type="http://schemas.openxmlformats.org/officeDocument/2006/relationships/hyperlink" Target="https://vk.com/wall-194433110_582" TargetMode="Externa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6.jpeg" /><Relationship Id="rId3" Type="http://schemas.openxmlformats.org/officeDocument/2006/relationships/image" Target="../media/image147.jpeg" /><Relationship Id="rId4" Type="http://schemas.openxmlformats.org/officeDocument/2006/relationships/hyperlink" Target="https://vk.com/wall-172752428_14868" TargetMode="External" /><Relationship Id="rId5" Type="http://schemas.openxmlformats.org/officeDocument/2006/relationships/image" Target="../media/image148.jpeg" /><Relationship Id="rId6" Type="http://schemas.openxmlformats.org/officeDocument/2006/relationships/hyperlink" Target="https://vk.com/wall-172752428_9883" TargetMode="External" /><Relationship Id="rId7" Type="http://schemas.openxmlformats.org/officeDocument/2006/relationships/hyperlink" Target="https://vk.com/wall-138597952_2610" TargetMode="External" /><Relationship Id="rId8" Type="http://schemas.openxmlformats.org/officeDocument/2006/relationships/image" Target="../media/image149.jpeg" /><Relationship Id="rId9" Type="http://schemas.openxmlformats.org/officeDocument/2006/relationships/hyperlink" Target="https://vk.com/wall-152289795_5728" TargetMode="Externa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53.jpeg" /><Relationship Id="rId2" Type="http://schemas.openxmlformats.org/officeDocument/2006/relationships/notesSlide" Target="../notesSlides/notesSlide17.xml" /><Relationship Id="rId3" Type="http://schemas.openxmlformats.org/officeDocument/2006/relationships/hyperlink" Target="https://vk.com/wall-172752428_14868" TargetMode="External" /><Relationship Id="rId4" Type="http://schemas.openxmlformats.org/officeDocument/2006/relationships/hyperlink" Target="https://vk.com/wall-218137797_251" TargetMode="External" /><Relationship Id="rId5" Type="http://schemas.openxmlformats.org/officeDocument/2006/relationships/hyperlink" Target="https://vk.com/wall-218137797_896" TargetMode="External" /><Relationship Id="rId6" Type="http://schemas.openxmlformats.org/officeDocument/2006/relationships/hyperlink" Target="https://vk.com/wall-218137797_895" TargetMode="External" /><Relationship Id="rId7" Type="http://schemas.openxmlformats.org/officeDocument/2006/relationships/image" Target="../media/image150.jpeg" /><Relationship Id="rId8" Type="http://schemas.openxmlformats.org/officeDocument/2006/relationships/image" Target="../media/image151.jpeg" /><Relationship Id="rId9" Type="http://schemas.openxmlformats.org/officeDocument/2006/relationships/image" Target="../media/image152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87;&#1091;&#1073;&#1083;&#1080;&#1082;&#1072;&#1094;&#1080;&#1080;" TargetMode="External" /><Relationship Id="rId3" Type="http://schemas.openxmlformats.org/officeDocument/2006/relationships/image" Target="../media/image154.jpeg" /><Relationship Id="rId4" Type="http://schemas.openxmlformats.org/officeDocument/2006/relationships/image" Target="../media/image155.jpeg" /><Relationship Id="rId5" Type="http://schemas.openxmlformats.org/officeDocument/2006/relationships/image" Target="../media/image156.jpeg" /><Relationship Id="rId6" Type="http://schemas.openxmlformats.org/officeDocument/2006/relationships/image" Target="../media/image157.jpeg" /><Relationship Id="rId7" Type="http://schemas.openxmlformats.org/officeDocument/2006/relationships/hyperlink" Target="https://vk.com/wall-194433110_811" TargetMode="Externa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8.xml" /><Relationship Id="rId3" Type="http://schemas.openxmlformats.org/officeDocument/2006/relationships/hyperlink" Target="https://aaakabaewa.wixsite.com/yantilina/&#1087;&#1091;&#1073;&#1083;&#1080;&#1082;&#1072;&#1094;&#1080;&#1080;" TargetMode="External" /><Relationship Id="rId4" Type="http://schemas.openxmlformats.org/officeDocument/2006/relationships/image" Target="../media/image158.jpeg" /><Relationship Id="rId5" Type="http://schemas.openxmlformats.org/officeDocument/2006/relationships/image" Target="../media/image159.jpeg" /><Relationship Id="rId6" Type="http://schemas.openxmlformats.org/officeDocument/2006/relationships/image" Target="../media/image160.jpeg" /><Relationship Id="rId7" Type="http://schemas.openxmlformats.org/officeDocument/2006/relationships/hyperlink" Target="https://vk.com/wall-194433110_769" TargetMode="Externa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61.jpeg" /><Relationship Id="rId4" Type="http://schemas.openxmlformats.org/officeDocument/2006/relationships/image" Target="../media/image162.jpeg" /><Relationship Id="rId5" Type="http://schemas.openxmlformats.org/officeDocument/2006/relationships/image" Target="../media/image163.jpeg" /><Relationship Id="rId6" Type="http://schemas.openxmlformats.org/officeDocument/2006/relationships/image" Target="../media/image164.jpeg" /><Relationship Id="rId7" Type="http://schemas.openxmlformats.org/officeDocument/2006/relationships/image" Target="../media/image165.jpeg" /><Relationship Id="rId8" Type="http://schemas.openxmlformats.org/officeDocument/2006/relationships/hyperlink" Target="https://aaakabaewa.wixsite.com/yantilina/&#1086;&#1090;&#1079;&#1099;&#1074;&#1099;" TargetMode="Externa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hyperlink" Target="https://aaakabaewa.wixsite.com/yantilina/&#1082;&#1074;&#1072;&#1083;&#1080;&#1092;&#1080;&#1082;&#1072;&#1094;&#1080;&#1103;" TargetMode="Externa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aaakabaewa.wixsite.com/yantilina/&#1086;&#1090;&#1079;&#1099;&#1074;&#1099;" TargetMode="External" /><Relationship Id="rId3" Type="http://schemas.openxmlformats.org/officeDocument/2006/relationships/image" Target="../media/image166.jpeg" /><Relationship Id="rId4" Type="http://schemas.openxmlformats.org/officeDocument/2006/relationships/image" Target="../media/image167.jpeg" /><Relationship Id="rId5" Type="http://schemas.openxmlformats.org/officeDocument/2006/relationships/image" Target="../media/image168.jpeg" /><Relationship Id="rId6" Type="http://schemas.openxmlformats.org/officeDocument/2006/relationships/image" Target="../media/image169.jpe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0.xml" /><Relationship Id="rId3" Type="http://schemas.openxmlformats.org/officeDocument/2006/relationships/hyperlink" Target="https://aaakabaewa.wixsite.com/yantilina/&#1086;&#1090;&#1079;&#1099;&#1074;&#1099;" TargetMode="External" /><Relationship Id="rId4" Type="http://schemas.openxmlformats.org/officeDocument/2006/relationships/image" Target="../media/image170.jpeg" /><Relationship Id="rId5" Type="http://schemas.openxmlformats.org/officeDocument/2006/relationships/image" Target="../media/image171.jpeg" /><Relationship Id="rId6" Type="http://schemas.openxmlformats.org/officeDocument/2006/relationships/image" Target="../media/image172.jpe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1.xml" /><Relationship Id="rId3" Type="http://schemas.openxmlformats.org/officeDocument/2006/relationships/hyperlink" Target="https://aaakabaewa.wixsite.com/yantilina/&#1091;&#1095;&#1072;&#1089;&#1090;&#1080;&#1077;-&#1074;-&#1084;&#1082;&#1076;&#1086;" TargetMode="External" /><Relationship Id="rId4" Type="http://schemas.openxmlformats.org/officeDocument/2006/relationships/image" Target="../media/image173.jpeg" /><Relationship Id="rId5" Type="http://schemas.openxmlformats.org/officeDocument/2006/relationships/image" Target="../media/image174.jpeg" /><Relationship Id="rId6" Type="http://schemas.openxmlformats.org/officeDocument/2006/relationships/image" Target="../media/image175.jpe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aaakabaewa.wixsite.com/yantilina/&#1089;&#1072;&#1084;&#1086;&#1086;&#1073;&#1088;&#1072;&#1079;&#1086;&#1074;&#1072;&#1085;&#1080;&#1077;" TargetMode="External" /><Relationship Id="rId4" Type="http://schemas.openxmlformats.org/officeDocument/2006/relationships/image" Target="../media/image5.jpeg" /><Relationship Id="rId5" Type="http://schemas.openxmlformats.org/officeDocument/2006/relationships/image" Target="../media/image6.jpeg" /><Relationship Id="rId6" Type="http://schemas.openxmlformats.org/officeDocument/2006/relationships/hyperlink" Target="https://aaakabaewa.wixsite.com/yantilina/&#1086;&#1086;&#1076;" TargetMode="External" /><Relationship Id="rId7" Type="http://schemas.openxmlformats.org/officeDocument/2006/relationships/hyperlink" Target="https://aaakabaewa.wixsite.com/yantilina/&#1076;&#1086;&#1087;-&#1087;&#1088;&#1086;&#1075;&#1088;&#1072;&#1084;&#1084;&#1099;" TargetMode="External" /><Relationship Id="rId8" Type="http://schemas.openxmlformats.org/officeDocument/2006/relationships/hyperlink" Target="https://vk.com/wall-194433110_1539" TargetMode="Externa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jpeg" /><Relationship Id="rId4" Type="http://schemas.openxmlformats.org/officeDocument/2006/relationships/hyperlink" Target="https://aaakabaewa.wixsite.com/yantilina/&#1087;&#1091;&#1073;&#1083;&#1080;&#1082;&#1072;&#1094;&#1080;&#1080;" TargetMode="Externa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jpeg" /><Relationship Id="rId4" Type="http://schemas.openxmlformats.org/officeDocument/2006/relationships/hyperlink" Target="https://aaakabaewa.wixsite.com/yantilina/&#1087;&#1091;&#1073;&#1083;&#1080;&#1082;&#1072;&#1094;&#1080;&#1080;" TargetMode="Externa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Relationship Id="rId4" Type="http://schemas.openxmlformats.org/officeDocument/2006/relationships/image" Target="../media/image11.jpeg" /><Relationship Id="rId5" Type="http://schemas.openxmlformats.org/officeDocument/2006/relationships/image" Target="../media/image12.jpeg" /><Relationship Id="rId6" Type="http://schemas.openxmlformats.org/officeDocument/2006/relationships/hyperlink" Target="https://www.youtube.com/watch?v=31uOwQglqGY" TargetMode="External" /><Relationship Id="rId7" Type="http://schemas.openxmlformats.org/officeDocument/2006/relationships/hyperlink" Target="https://www.youtube.com/watch?v=OYLNAfb1sls" TargetMode="External" /><Relationship Id="rId8" Type="http://schemas.openxmlformats.org/officeDocument/2006/relationships/hyperlink" Target="https://www.youtube.com/watch?v=GdwhMZjbXJs" TargetMode="External" /><Relationship Id="rId9" Type="http://schemas.openxmlformats.org/officeDocument/2006/relationships/hyperlink" Target="https://aaakabaewa.wixsite.com/yantilina/&#1090;&#1074;&#1086;&#1088;&#1095;&#1077;&#1089;&#1082;&#1080;&#1077;-&#1088;&#1072;&#1073;&#1086;&#1090;&#1099;" TargetMode="Ex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13.jpeg" /><Relationship Id="rId4" Type="http://schemas.openxmlformats.org/officeDocument/2006/relationships/hyperlink" Target="https://aaakabaewa.wixsite.com/yantilina/&#1087;&#1088;&#1086;&#1077;&#1082;&#1090;-&#1092;&#1086;&#1088;&#1084;&#1091;&#1083;&#1072;-&#1091;&#1089;&#1087;&#1077;&#1093;&#1072;" TargetMode="External" /><Relationship Id="rId5" Type="http://schemas.openxmlformats.org/officeDocument/2006/relationships/image" Target="../media/image14.jpeg" /><Relationship Id="rId6" Type="http://schemas.openxmlformats.org/officeDocument/2006/relationships/image" Target="../media/image15.jpeg" /><Relationship Id="rId7" Type="http://schemas.openxmlformats.org/officeDocument/2006/relationships/image" Target="../media/image16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E4A0F68-519E-4B3C-AAD9-907965FC3B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365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09597D-FF66-47A6-BE5A-D1FA3191D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709074"/>
            <a:ext cx="10515600" cy="274849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400" spc="300">
                <a:solidFill>
                  <a:srgbClr val="00666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Онлайн-конкурс «Портфолио молодого педагога»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3513DB-E74A-43D4-ACC0-70A217EF4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900" y="3503575"/>
            <a:ext cx="6194485" cy="1336582"/>
          </a:xfrm>
        </p:spPr>
        <p:txBody>
          <a:bodyPr>
            <a:noAutofit/>
          </a:bodyPr>
          <a:lstStyle/>
          <a:p>
            <a:pPr marL="0" indent="0" algn="l">
              <a:lnSpc>
                <a:spcPct val="70000"/>
              </a:lnSpc>
              <a:buNone/>
            </a:pPr>
            <a:r>
              <a:rPr lang="ru-RU" sz="5600" b="1" err="1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Янтилина</a:t>
            </a:r>
            <a:endParaRPr lang="ru-RU" sz="5600" b="1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0" indent="0" algn="l">
              <a:lnSpc>
                <a:spcPct val="70000"/>
              </a:lnSpc>
              <a:buNone/>
            </a:pPr>
            <a:r>
              <a:rPr lang="ru-RU" sz="5600" b="1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Алина Ирековна</a:t>
            </a:r>
            <a:endParaRPr lang="ru-RU" sz="5600" b="1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7A6BD7A-E308-4CEA-B51C-06F4EBB1E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2" y="5413720"/>
            <a:ext cx="899854" cy="899854"/>
          </a:xfrm>
          <a:prstGeom prst="ellipse">
            <a:avLst/>
          </a:prstGeom>
          <a:ln w="635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E28EFB9-E8B4-41F4-9904-89726B25425D}"/>
              </a:ext>
            </a:extLst>
          </p:cNvPr>
          <p:cNvSpPr txBox="1"/>
          <p:nvPr/>
        </p:nvSpPr>
        <p:spPr>
          <a:xfrm>
            <a:off x="1736615" y="5409895"/>
            <a:ext cx="43593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дошкольное образовательное бюджетное учреждение детский сад комбинированного вида "Снегурочка" </a:t>
            </a:r>
            <a:r>
              <a:rPr lang="ru-RU" sz="14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</a:t>
            </a:r>
            <a:r>
              <a:rPr lang="ru-RU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город Сибай Республики Башкортостан</a:t>
            </a:r>
          </a:p>
          <a:p>
            <a:endParaRPr lang="ru-RU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0DCDBAE-BFA6-44CD-94CB-7DD8F6A44824}"/>
              </a:ext>
            </a:extLst>
          </p:cNvPr>
          <p:cNvCxnSpPr/>
          <p:nvPr/>
        </p:nvCxnSpPr>
        <p:spPr>
          <a:xfrm>
            <a:off x="836762" y="4862134"/>
            <a:ext cx="5779698" cy="0"/>
          </a:xfrm>
          <a:prstGeom prst="line">
            <a:avLst/>
          </a:prstGeom>
          <a:ln>
            <a:solidFill>
              <a:srgbClr val="FFC73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490880-44D0-4161-91A0-94975B47C116}"/>
              </a:ext>
            </a:extLst>
          </p:cNvPr>
          <p:cNvSpPr txBox="1"/>
          <p:nvPr/>
        </p:nvSpPr>
        <p:spPr>
          <a:xfrm>
            <a:off x="723900" y="4884112"/>
            <a:ext cx="5273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spc="15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 первой квалификационной категории</a:t>
            </a:r>
          </a:p>
        </p:txBody>
      </p:sp>
    </p:spTree>
    <p:extLst>
      <p:ext uri="{BB962C8B-B14F-4D97-AF65-F5344CB8AC3E}">
        <p14:creationId xmlns:p14="http://schemas.microsoft.com/office/powerpoint/2010/main" val="4003347095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D9EDE-5FCA-4191-824F-A502ACCCB3FF}"/>
              </a:ext>
            </a:extLst>
          </p:cNvPr>
          <p:cNvSpPr txBox="1"/>
          <p:nvPr/>
        </p:nvSpPr>
        <p:spPr>
          <a:xfrm>
            <a:off x="838199" y="1001517"/>
            <a:ext cx="10515601" cy="5268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обучения и воспитания детей в динамике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A59FD3-34F5-4A61-8227-AE81C2FEF30A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Результаты педагогической деятельности  /  Качество обучения и воспитания детей в динамике</a:t>
            </a:r>
            <a:endParaRPr lang="ru-RU" sz="1000" spc="30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81323D0-381E-47A0-A2D6-F220BAE601AB}"/>
              </a:ext>
            </a:extLst>
          </p:cNvPr>
          <p:cNvCxnSpPr/>
          <p:nvPr/>
        </p:nvCxnSpPr>
        <p:spPr>
          <a:xfrm>
            <a:off x="930378" y="713513"/>
            <a:ext cx="940016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7FD4D78-B166-4014-B03F-5BBF7DAD45E9}"/>
              </a:ext>
            </a:extLst>
          </p:cNvPr>
          <p:cNvSpPr txBox="1"/>
          <p:nvPr/>
        </p:nvSpPr>
        <p:spPr>
          <a:xfrm>
            <a:off x="886834" y="5858789"/>
            <a:ext cx="5361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диагностика-комаровой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7E6BA8-7884-470F-816A-72AB76C721E0}"/>
              </a:ext>
            </a:extLst>
          </p:cNvPr>
          <p:cNvSpPr txBox="1"/>
          <p:nvPr/>
        </p:nvSpPr>
        <p:spPr>
          <a:xfrm>
            <a:off x="838199" y="1605335"/>
            <a:ext cx="10466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smtClean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20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определить 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начальный уровень развития творческих способностей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детей по дополнительной образовательной программы «Маленькие художники».  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48399" y="601267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диагностики-педпроцесса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102398118"/>
              </p:ext>
            </p:extLst>
          </p:nvPr>
        </p:nvGraphicFramePr>
        <p:xfrm>
          <a:off x="883227" y="2143944"/>
          <a:ext cx="10425546" cy="3714845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</p:spTree>
    <p:extLst>
      <p:ext uri="{BB962C8B-B14F-4D97-AF65-F5344CB8AC3E}">
        <p14:creationId xmlns:p14="http://schemas.microsoft.com/office/powerpoint/2010/main" val="1452924169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9FFA9E-F13E-4AEB-BE1F-E109808AA0E6}"/>
              </a:ext>
            </a:extLst>
          </p:cNvPr>
          <p:cNvSpPr txBox="1"/>
          <p:nvPr/>
        </p:nvSpPr>
        <p:spPr>
          <a:xfrm>
            <a:off x="838200" y="885062"/>
            <a:ext cx="10423423" cy="4688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48C1F-61E6-4C41-84BA-523B14AEE7F4}"/>
              </a:ext>
            </a:extLst>
          </p:cNvPr>
          <p:cNvSpPr txBox="1"/>
          <p:nvPr/>
        </p:nvSpPr>
        <p:spPr>
          <a:xfrm>
            <a:off x="838200" y="420000"/>
            <a:ext cx="71693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Результаты педагогической деятельности  / Проведенные открытые занятия</a:t>
            </a:r>
            <a:endParaRPr lang="ru-RU" sz="1000" spc="15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70309814-28E1-4932-9D12-549FD243EC72}"/>
              </a:ext>
            </a:extLst>
          </p:cNvPr>
          <p:cNvCxnSpPr/>
          <p:nvPr/>
        </p:nvCxnSpPr>
        <p:spPr>
          <a:xfrm>
            <a:off x="930378" y="678664"/>
            <a:ext cx="609342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CE3B2F2-2C23-4049-9A18-602D793173D5}"/>
              </a:ext>
            </a:extLst>
          </p:cNvPr>
          <p:cNvSpPr txBox="1"/>
          <p:nvPr/>
        </p:nvSpPr>
        <p:spPr>
          <a:xfrm>
            <a:off x="4425221" y="6056225"/>
            <a:ext cx="69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aaakabaewa.wixsite.com/yantilina/</a:t>
            </a:r>
            <a:r>
              <a:rPr lang="ru-RU" sz="1000" spc="150" err="1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оод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541069-8F0F-48A7-8AB7-094CE40C7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7" y="1511710"/>
            <a:ext cx="3149551" cy="2354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E7405F-A776-4249-A7E5-4C5427D40A44}"/>
              </a:ext>
            </a:extLst>
          </p:cNvPr>
          <p:cNvSpPr txBox="1"/>
          <p:nvPr/>
        </p:nvSpPr>
        <p:spPr>
          <a:xfrm>
            <a:off x="824863" y="3934239"/>
            <a:ext cx="3360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>
                <a:solidFill>
                  <a:srgbClr val="FF822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«Волшебное путешествие»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0D63C0-7932-48F7-B5D1-1BA7DA84D323}"/>
              </a:ext>
            </a:extLst>
          </p:cNvPr>
          <p:cNvSpPr txBox="1"/>
          <p:nvPr/>
        </p:nvSpPr>
        <p:spPr>
          <a:xfrm>
            <a:off x="838201" y="5259293"/>
            <a:ext cx="33605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познакомить</a:t>
            </a: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детей с </a:t>
            </a:r>
            <a:r>
              <a:rPr lang="ru-RU" sz="1400" b="0" i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нетрадиционными техниками рисования – печать листьями методом тычка, рисование мятой бумагой.</a:t>
            </a:r>
            <a:endParaRPr lang="ru-RU" sz="14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7175E2-B867-4CC9-A2C1-3C3F019BB0C5}"/>
              </a:ext>
            </a:extLst>
          </p:cNvPr>
          <p:cNvSpPr txBox="1"/>
          <p:nvPr/>
        </p:nvSpPr>
        <p:spPr>
          <a:xfrm>
            <a:off x="838200" y="4306839"/>
            <a:ext cx="3360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 в старшей группе по художественно – эстетическому развитию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114B6B-C900-4B9E-8682-36140CBD2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145" y="1521433"/>
            <a:ext cx="3139708" cy="23547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09B7A2-7DE5-4B19-8CD5-756051581315}"/>
              </a:ext>
            </a:extLst>
          </p:cNvPr>
          <p:cNvSpPr txBox="1"/>
          <p:nvPr/>
        </p:nvSpPr>
        <p:spPr>
          <a:xfrm>
            <a:off x="4405475" y="3934239"/>
            <a:ext cx="3360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sz="1600" b="1" i="0">
                <a:solidFill>
                  <a:srgbClr val="FF822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«Снежная ель»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BEE2F5-A0FF-4A83-B226-AF50FFA518E4}"/>
              </a:ext>
            </a:extLst>
          </p:cNvPr>
          <p:cNvSpPr txBox="1"/>
          <p:nvPr/>
        </p:nvSpPr>
        <p:spPr>
          <a:xfrm>
            <a:off x="4430827" y="5259293"/>
            <a:ext cx="3360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 познакомить детей с нетрадиционной техникой </a:t>
            </a:r>
            <a:r>
              <a:rPr lang="ru-RU" sz="1400" smtClean="0">
                <a:solidFill>
                  <a:srgbClr val="000000"/>
                </a:solidFill>
                <a:latin typeface="Arial" panose="020b0604020202020204" pitchFamily="34" charset="0"/>
              </a:rPr>
              <a:t>рисования – рисование солью</a:t>
            </a:r>
            <a:endParaRPr lang="ru-RU" sz="14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99AA33-3074-4D62-AED7-E2ECFBE48F0F}"/>
              </a:ext>
            </a:extLst>
          </p:cNvPr>
          <p:cNvSpPr txBox="1"/>
          <p:nvPr/>
        </p:nvSpPr>
        <p:spPr>
          <a:xfrm>
            <a:off x="4425221" y="4312585"/>
            <a:ext cx="3360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 в старшей группе по художественно – эстетическому развитию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745149-5D0F-4867-8577-304AC4BD9DA9}"/>
              </a:ext>
            </a:extLst>
          </p:cNvPr>
          <p:cNvSpPr txBox="1"/>
          <p:nvPr/>
        </p:nvSpPr>
        <p:spPr>
          <a:xfrm>
            <a:off x="7994169" y="3934239"/>
            <a:ext cx="3360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>
                <a:solidFill>
                  <a:srgbClr val="FF822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«Осенний лес»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3EC729-4ACE-43DB-8CAB-EDFF6C2641A9}"/>
              </a:ext>
            </a:extLst>
          </p:cNvPr>
          <p:cNvSpPr txBox="1"/>
          <p:nvPr/>
        </p:nvSpPr>
        <p:spPr>
          <a:xfrm>
            <a:off x="8007507" y="5259293"/>
            <a:ext cx="3360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познакомить детей с нетрадиционной техникой </a:t>
            </a:r>
            <a:r>
              <a:rPr lang="ru-RU" sz="1400" smtClean="0">
                <a:solidFill>
                  <a:srgbClr val="000000"/>
                </a:solidFill>
                <a:latin typeface="Arial" panose="020b0604020202020204" pitchFamily="34" charset="0"/>
              </a:rPr>
              <a:t>рисования – печать листьями</a:t>
            </a:r>
            <a:endParaRPr lang="ru-RU" sz="14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15F43E-53E6-475A-AF44-9170FB127778}"/>
              </a:ext>
            </a:extLst>
          </p:cNvPr>
          <p:cNvSpPr txBox="1"/>
          <p:nvPr/>
        </p:nvSpPr>
        <p:spPr>
          <a:xfrm>
            <a:off x="8007506" y="4306839"/>
            <a:ext cx="3360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 в старшей группе по художественно – эстетическому развитию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6ECF9FE9-73B3-403C-83EF-DBDFA4977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6"/>
          <a:stretch>
            <a:fillRect/>
          </a:stretch>
        </p:blipFill>
        <p:spPr bwMode="auto">
          <a:xfrm>
            <a:off x="8092629" y="1499080"/>
            <a:ext cx="3137164" cy="236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433B567-3565-4167-89C0-F859A6EFF1DA}"/>
              </a:ext>
            </a:extLst>
          </p:cNvPr>
          <p:cNvCxnSpPr/>
          <p:nvPr/>
        </p:nvCxnSpPr>
        <p:spPr>
          <a:xfrm>
            <a:off x="4475683" y="5997957"/>
            <a:ext cx="6811298" cy="2363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070239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F994B-06E0-486B-B539-B838C7F0A337}"/>
              </a:ext>
            </a:extLst>
          </p:cNvPr>
          <p:cNvSpPr txBox="1"/>
          <p:nvPr/>
        </p:nvSpPr>
        <p:spPr>
          <a:xfrm>
            <a:off x="838199" y="861107"/>
            <a:ext cx="10243457" cy="4610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FD88B6-BCB2-406B-9FCC-831AFDD7C895}"/>
              </a:ext>
            </a:extLst>
          </p:cNvPr>
          <p:cNvSpPr txBox="1"/>
          <p:nvPr/>
        </p:nvSpPr>
        <p:spPr>
          <a:xfrm>
            <a:off x="838200" y="420000"/>
            <a:ext cx="104234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2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Результаты педагогической деятельности / Проведенные открытые занятия</a:t>
            </a:r>
            <a:endParaRPr lang="ru-RU" sz="1000" spc="20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0C1EC6C-7B49-4BAC-ACDF-F4B73A55DF7B}"/>
              </a:ext>
            </a:extLst>
          </p:cNvPr>
          <p:cNvCxnSpPr/>
          <p:nvPr/>
        </p:nvCxnSpPr>
        <p:spPr>
          <a:xfrm>
            <a:off x="930378" y="678664"/>
            <a:ext cx="643506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FA4EC9-CDF8-460B-B557-526AE6AA1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127" y="1565352"/>
            <a:ext cx="3149551" cy="23542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662FF9-C937-430A-BF3E-B8372B7F972D}"/>
              </a:ext>
            </a:extLst>
          </p:cNvPr>
          <p:cNvSpPr txBox="1"/>
          <p:nvPr/>
        </p:nvSpPr>
        <p:spPr>
          <a:xfrm>
            <a:off x="824863" y="4028442"/>
            <a:ext cx="3360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0">
                <a:solidFill>
                  <a:srgbClr val="FF822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«Мой любимый город - Сибай»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6C058C-8211-46C3-B66D-2CDAE3CF94E6}"/>
              </a:ext>
            </a:extLst>
          </p:cNvPr>
          <p:cNvSpPr txBox="1"/>
          <p:nvPr/>
        </p:nvSpPr>
        <p:spPr>
          <a:xfrm>
            <a:off x="854147" y="5527480"/>
            <a:ext cx="3360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формировать у детей чувство патриотизма, чувства гордости за город, в котором они живут.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BEBB6A-9422-47A3-BA7F-1BA9E31526BE}"/>
              </a:ext>
            </a:extLst>
          </p:cNvPr>
          <p:cNvSpPr txBox="1"/>
          <p:nvPr/>
        </p:nvSpPr>
        <p:spPr>
          <a:xfrm>
            <a:off x="841800" y="4643709"/>
            <a:ext cx="3360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 в старшей группе по </a:t>
            </a: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познавательному развитию</a:t>
            </a:r>
          </a:p>
          <a:p>
            <a:pPr algn="just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3C1103-9706-4789-A3CE-04BA77A13C92}"/>
              </a:ext>
            </a:extLst>
          </p:cNvPr>
          <p:cNvSpPr txBox="1"/>
          <p:nvPr/>
        </p:nvSpPr>
        <p:spPr>
          <a:xfrm>
            <a:off x="4405476" y="4028442"/>
            <a:ext cx="3360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sz="16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i="0">
                <a:solidFill>
                  <a:srgbClr val="FF822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«Изготовление куклы – самокрутки»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9C78D8-2C55-4EC8-A70D-652469549389}"/>
              </a:ext>
            </a:extLst>
          </p:cNvPr>
          <p:cNvSpPr txBox="1"/>
          <p:nvPr/>
        </p:nvSpPr>
        <p:spPr>
          <a:xfrm>
            <a:off x="4430827" y="5540089"/>
            <a:ext cx="33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изготовить куклу – самокрутку.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C6B7D-0F98-4E23-90E4-B505416FB509}"/>
              </a:ext>
            </a:extLst>
          </p:cNvPr>
          <p:cNvSpPr txBox="1"/>
          <p:nvPr/>
        </p:nvSpPr>
        <p:spPr>
          <a:xfrm>
            <a:off x="4430826" y="4628465"/>
            <a:ext cx="3360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 в старшей группе по художественно – эстетическому развитию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9DBBF3-1CF0-4B67-9EF0-AF8EABE62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8" y="1560155"/>
            <a:ext cx="3149551" cy="23547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C785DC7-502E-482B-894A-8996209F3A8F}"/>
              </a:ext>
            </a:extLst>
          </p:cNvPr>
          <p:cNvSpPr txBox="1"/>
          <p:nvPr/>
        </p:nvSpPr>
        <p:spPr>
          <a:xfrm>
            <a:off x="7986088" y="4028441"/>
            <a:ext cx="3360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sz="16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i="0">
                <a:solidFill>
                  <a:srgbClr val="FF822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«Добрый друг наш - светофор»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18A4D4-8A3D-45D9-BD08-3438E673871B}"/>
              </a:ext>
            </a:extLst>
          </p:cNvPr>
          <p:cNvSpPr txBox="1"/>
          <p:nvPr/>
        </p:nvSpPr>
        <p:spPr>
          <a:xfrm>
            <a:off x="8019852" y="4626480"/>
            <a:ext cx="33605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 в старшей группе по художественно – эстетическому развитию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DAD34CD0-83CE-4D70-89EE-7954377A2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9852" y="1557250"/>
            <a:ext cx="3143581" cy="235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9A3BE9A-7D83-450B-91E7-4E6EF8D26763}"/>
              </a:ext>
            </a:extLst>
          </p:cNvPr>
          <p:cNvSpPr txBox="1"/>
          <p:nvPr/>
        </p:nvSpPr>
        <p:spPr>
          <a:xfrm>
            <a:off x="8019853" y="5547086"/>
            <a:ext cx="3491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 закрепить знания ПДД, </a:t>
            </a:r>
            <a:r>
              <a:rPr lang="ru-RU" sz="1400" smtClean="0">
                <a:solidFill>
                  <a:srgbClr val="000000"/>
                </a:solidFill>
                <a:latin typeface="Arial" panose="020b0604020202020204" pitchFamily="34" charset="0"/>
              </a:rPr>
              <a:t>используя приемы пластилинографии</a:t>
            </a:r>
            <a:endParaRPr lang="ru-RU" sz="14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F7B781-A16B-46A6-A49A-2387C3639A56}"/>
              </a:ext>
            </a:extLst>
          </p:cNvPr>
          <p:cNvSpPr txBox="1"/>
          <p:nvPr/>
        </p:nvSpPr>
        <p:spPr>
          <a:xfrm>
            <a:off x="4425631" y="6213740"/>
            <a:ext cx="69122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https://aaakabaewa.wixsite.com/yantilina/</a:t>
            </a:r>
            <a:r>
              <a:rPr lang="ru-RU" sz="1000" spc="15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оод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CD126B6-CED0-43A5-9A23-0DCFCE003443}"/>
              </a:ext>
            </a:extLst>
          </p:cNvPr>
          <p:cNvCxnSpPr/>
          <p:nvPr/>
        </p:nvCxnSpPr>
        <p:spPr>
          <a:xfrm>
            <a:off x="4535366" y="6155702"/>
            <a:ext cx="6811298" cy="2363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689154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8ECD15-A2E2-4836-9A7E-07779122D575}"/>
              </a:ext>
            </a:extLst>
          </p:cNvPr>
          <p:cNvSpPr txBox="1"/>
          <p:nvPr/>
        </p:nvSpPr>
        <p:spPr>
          <a:xfrm>
            <a:off x="838200" y="906140"/>
            <a:ext cx="10439176" cy="110353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Родительское собрание: </a:t>
            </a:r>
            <a:br>
              <a:rPr lang="ru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«Стали мы на год взрослее»</a:t>
            </a:r>
            <a:endParaRPr lang="ru-RU" sz="2800" b="1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16203F-FDA6-4D10-AF6E-AEDD42B29FE4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Результаты педагогической деятельности  /  Проведенные мероприятия</a:t>
            </a:r>
            <a:endParaRPr lang="ru-RU" sz="1000" spc="30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36280E1-96FD-478E-9B61-1C5ECB33EDBA}"/>
              </a:ext>
            </a:extLst>
          </p:cNvPr>
          <p:cNvCxnSpPr/>
          <p:nvPr/>
        </p:nvCxnSpPr>
        <p:spPr>
          <a:xfrm>
            <a:off x="930378" y="678664"/>
            <a:ext cx="705467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1DAC4BA-F1C1-49CB-8106-C5E3952350C6}"/>
              </a:ext>
            </a:extLst>
          </p:cNvPr>
          <p:cNvSpPr txBox="1"/>
          <p:nvPr/>
        </p:nvSpPr>
        <p:spPr>
          <a:xfrm>
            <a:off x="6203972" y="5598400"/>
            <a:ext cx="5125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родительское-собрание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3CE0BDC-C15E-493A-87F0-EA1704CBFED8}"/>
              </a:ext>
            </a:extLst>
          </p:cNvPr>
          <p:cNvCxnSpPr/>
          <p:nvPr/>
        </p:nvCxnSpPr>
        <p:spPr>
          <a:xfrm>
            <a:off x="6314550" y="5485328"/>
            <a:ext cx="499051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468CE02-4E9B-4736-8E69-9DAB5CE0BAA9}"/>
              </a:ext>
            </a:extLst>
          </p:cNvPr>
          <p:cNvSpPr txBox="1"/>
          <p:nvPr/>
        </p:nvSpPr>
        <p:spPr>
          <a:xfrm>
            <a:off x="6203972" y="1963622"/>
            <a:ext cx="51252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 u="sng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</a:t>
            </a:r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: </a:t>
            </a:r>
          </a:p>
          <a:p>
            <a:pPr marL="285750" indent="-2857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формирование активной педагогической позиции родителей;</a:t>
            </a:r>
          </a:p>
          <a:p>
            <a:pPr marL="285750" indent="-2857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вооружение родителей психолого-педагогическими знаниями и умениями по данному вопросу;</a:t>
            </a:r>
          </a:p>
          <a:p>
            <a:pPr marL="285750" indent="-2857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вовлечение родителей в процесс </a:t>
            </a:r>
            <a:r>
              <a:rPr lang="ru-RU" sz="1400" b="0" i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обучения и воспитания детей</a:t>
            </a: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EB5301-49E9-4D56-AB36-1B9ABD2C5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24" y="1728320"/>
            <a:ext cx="5163180" cy="42235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856620-046A-49E9-8CDD-86A70F4142E0}"/>
              </a:ext>
            </a:extLst>
          </p:cNvPr>
          <p:cNvSpPr txBox="1"/>
          <p:nvPr/>
        </p:nvSpPr>
        <p:spPr>
          <a:xfrm>
            <a:off x="6247199" y="3890122"/>
            <a:ext cx="51252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 u="sng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Материалы собрания: </a:t>
            </a:r>
          </a:p>
          <a:p>
            <a:pPr marL="285750" indent="-2857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Тест «Готов ли ребенок к школе?»</a:t>
            </a:r>
          </a:p>
          <a:p>
            <a:pPr marL="285750" indent="-2857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Памятки для родителей</a:t>
            </a:r>
          </a:p>
          <a:p>
            <a:pPr marL="285750" indent="-2857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Практические упражнения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1502358819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42503-BD67-4AA6-B9B9-636A8AE980EE}"/>
              </a:ext>
            </a:extLst>
          </p:cNvPr>
          <p:cNvSpPr txBox="1"/>
          <p:nvPr/>
        </p:nvSpPr>
        <p:spPr>
          <a:xfrm>
            <a:off x="838200" y="787909"/>
            <a:ext cx="5257800" cy="74406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образовательная деятельность: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«Маленькие художники»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93EC26-95D5-4013-B4A7-B44202DC60EE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Результаты дополнительной образовательной деятельности / Кружковая работа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A498F430-6F7D-4BD7-96C1-398805DF612D}"/>
              </a:ext>
            </a:extLst>
          </p:cNvPr>
          <p:cNvCxnSpPr/>
          <p:nvPr/>
        </p:nvCxnSpPr>
        <p:spPr>
          <a:xfrm>
            <a:off x="930378" y="678664"/>
            <a:ext cx="65916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2BB5AFB-00C8-4790-A851-20E49F7F4F87}"/>
              </a:ext>
            </a:extLst>
          </p:cNvPr>
          <p:cNvSpPr txBox="1"/>
          <p:nvPr/>
        </p:nvSpPr>
        <p:spPr>
          <a:xfrm>
            <a:off x="4573928" y="6079761"/>
            <a:ext cx="6779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доп-маленькие-художники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35620D8-5373-4D2F-A571-DF4795463C9D}"/>
              </a:ext>
            </a:extLst>
          </p:cNvPr>
          <p:cNvCxnSpPr/>
          <p:nvPr/>
        </p:nvCxnSpPr>
        <p:spPr>
          <a:xfrm>
            <a:off x="4663725" y="6070090"/>
            <a:ext cx="677343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FF798F-F0F9-4BD9-9305-01C008B4C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5082"/>
          <a:stretch>
            <a:fillRect/>
          </a:stretch>
        </p:blipFill>
        <p:spPr>
          <a:xfrm>
            <a:off x="943713" y="1743759"/>
            <a:ext cx="3487114" cy="20695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ABC0C9-9222-400C-B8A3-4A10E1E51805}"/>
              </a:ext>
            </a:extLst>
          </p:cNvPr>
          <p:cNvSpPr txBox="1"/>
          <p:nvPr/>
        </p:nvSpPr>
        <p:spPr>
          <a:xfrm>
            <a:off x="838199" y="4025077"/>
            <a:ext cx="32146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развитие художественно – творческих способностей детей 4 – 7 лет через использование нетрадиционных техник рисования.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123BC9-2591-443C-99E9-46B08C0D8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286" y="1723082"/>
            <a:ext cx="1544704" cy="20596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F0B5FB7-D3A6-4136-8043-20A797D5B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696" y="1718868"/>
            <a:ext cx="1538265" cy="20510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3DBE36-6A37-480B-9878-69161D6195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096" y="3906305"/>
            <a:ext cx="1544704" cy="20596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7892779-FCB8-4340-AE4F-A69733101E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71" y="1723080"/>
            <a:ext cx="1538265" cy="205102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7BB1A1-5343-4278-B2E6-E21015AE1B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171" y="3909215"/>
            <a:ext cx="1544704" cy="205960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8B4D440-866A-400A-A8A8-C169302BAC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277" y="3906305"/>
            <a:ext cx="1521684" cy="20695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5051414-5315-4F1E-9AA7-82C8E19BAC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536" y="3910442"/>
            <a:ext cx="1540800" cy="20544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583E536-41A3-4B56-9E0D-A70372678A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096" y="1723079"/>
            <a:ext cx="1544704" cy="20596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B229F7-A59F-4EC0-9838-73BF34D2D1FA}"/>
              </a:ext>
            </a:extLst>
          </p:cNvPr>
          <p:cNvSpPr txBox="1"/>
          <p:nvPr/>
        </p:nvSpPr>
        <p:spPr>
          <a:xfrm>
            <a:off x="838199" y="5067005"/>
            <a:ext cx="3549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2022-2023 уч. году охвачено 13 детей</a:t>
            </a:r>
            <a:r>
              <a:rPr lang="ru-RU" sz="13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CDB7C5-0E94-4641-854D-56E8AEEB10C3}"/>
              </a:ext>
            </a:extLst>
          </p:cNvPr>
          <p:cNvSpPr txBox="1"/>
          <p:nvPr/>
        </p:nvSpPr>
        <p:spPr>
          <a:xfrm>
            <a:off x="838199" y="5462604"/>
            <a:ext cx="318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Навигатор:</a:t>
            </a:r>
          </a:p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https://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р02.навигатор.дети/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program/37866-malenkie-khudozhniki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94193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53EF7-71DF-464A-A64F-E894561FB325}"/>
              </a:ext>
            </a:extLst>
          </p:cNvPr>
          <p:cNvSpPr txBox="1"/>
          <p:nvPr/>
        </p:nvSpPr>
        <p:spPr>
          <a:xfrm>
            <a:off x="838200" y="886109"/>
            <a:ext cx="5294313" cy="7233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образовательная деятельность:</a:t>
            </a:r>
            <a:b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«Волшебный пластилин»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E7BC65-8088-4667-A156-F8091B2D1586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Результаты дополнительной образовательной деятельности / Кружковая работа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358D7E7-ABA5-47CB-B9C0-BB59F73CC4B8}"/>
              </a:ext>
            </a:extLst>
          </p:cNvPr>
          <p:cNvCxnSpPr/>
          <p:nvPr/>
        </p:nvCxnSpPr>
        <p:spPr>
          <a:xfrm>
            <a:off x="930378" y="678664"/>
            <a:ext cx="659165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D59275E-6166-4B41-B21C-56F66B5DF05E}"/>
              </a:ext>
            </a:extLst>
          </p:cNvPr>
          <p:cNvSpPr txBox="1"/>
          <p:nvPr/>
        </p:nvSpPr>
        <p:spPr>
          <a:xfrm>
            <a:off x="3944336" y="6210390"/>
            <a:ext cx="74094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доп-волшебный-пластилин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86305D0-45ED-4983-B829-D700045E54F3}"/>
              </a:ext>
            </a:extLst>
          </p:cNvPr>
          <p:cNvCxnSpPr/>
          <p:nvPr/>
        </p:nvCxnSpPr>
        <p:spPr>
          <a:xfrm>
            <a:off x="3944336" y="6150479"/>
            <a:ext cx="749282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CA52A9A-093A-498B-B19F-83CBE72B7F4B}"/>
              </a:ext>
            </a:extLst>
          </p:cNvPr>
          <p:cNvSpPr txBox="1"/>
          <p:nvPr/>
        </p:nvSpPr>
        <p:spPr>
          <a:xfrm>
            <a:off x="855395" y="4140060"/>
            <a:ext cx="2942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развитие творческих способностей детей среднего дошкольного возраста посредством пластилинографии.</a:t>
            </a:r>
            <a:endParaRPr lang="ru-RU" sz="14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787A64-BE78-41B1-B7FD-26C29EE1CD33}"/>
              </a:ext>
            </a:extLst>
          </p:cNvPr>
          <p:cNvSpPr txBox="1"/>
          <p:nvPr/>
        </p:nvSpPr>
        <p:spPr>
          <a:xfrm>
            <a:off x="838199" y="5314055"/>
            <a:ext cx="2942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2020-2021 учебном году было  охвачено 10 детей.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D2D02A-7933-4441-B64F-1E2928EB8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31" y="1831488"/>
            <a:ext cx="1521685" cy="20289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DA81EC5-2E98-4C19-A621-DB25905CB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31" y="3973696"/>
            <a:ext cx="1499780" cy="20390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C33F8B-9D04-455A-A55D-D8FC57A8C1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" t="-330" r="53790" b="52121"/>
          <a:stretch>
            <a:fillRect/>
          </a:stretch>
        </p:blipFill>
        <p:spPr>
          <a:xfrm>
            <a:off x="7309199" y="1829398"/>
            <a:ext cx="1933757" cy="20167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20C3B53-60C7-4461-B858-56C553677C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" t="4793" b="6906"/>
          <a:stretch>
            <a:fillRect/>
          </a:stretch>
        </p:blipFill>
        <p:spPr>
          <a:xfrm>
            <a:off x="913251" y="1831488"/>
            <a:ext cx="2836460" cy="20510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15F42E6-E975-4AE5-A253-2C56D9DADC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09" y="1829398"/>
            <a:ext cx="1521683" cy="202891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295017-05E2-46F0-878B-BD20C6D21A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336" y="3983870"/>
            <a:ext cx="1511418" cy="20152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DFC86FD-0DA3-40C2-9D1D-28FF2E710D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9762" r="6654" b="1823"/>
          <a:stretch>
            <a:fillRect/>
          </a:stretch>
        </p:blipFill>
        <p:spPr>
          <a:xfrm>
            <a:off x="9439210" y="3973696"/>
            <a:ext cx="1813319" cy="20253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D899A59-3985-475E-8094-FA9BFF920E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2" t="833" r="6015" b="50716"/>
          <a:stretch>
            <a:fillRect/>
          </a:stretch>
        </p:blipFill>
        <p:spPr>
          <a:xfrm>
            <a:off x="9439210" y="1831433"/>
            <a:ext cx="1839540" cy="202686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651EA3D-A739-4960-B463-8BF18B571F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7" t="51311" r="53992" b="190"/>
          <a:stretch>
            <a:fillRect/>
          </a:stretch>
        </p:blipFill>
        <p:spPr>
          <a:xfrm>
            <a:off x="7309200" y="3983870"/>
            <a:ext cx="1933757" cy="202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94788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8CD55-2660-48DB-8A92-7F5AD423A2D9}"/>
              </a:ext>
            </a:extLst>
          </p:cNvPr>
          <p:cNvSpPr txBox="1"/>
          <p:nvPr/>
        </p:nvSpPr>
        <p:spPr>
          <a:xfrm>
            <a:off x="838201" y="867765"/>
            <a:ext cx="5257800" cy="6900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образовательная деятельность: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«Бумажная фантазия»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8C65E5-DDBA-4D25-A640-9AA18870B904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Результаты дополнительной образовательной деятельности / Кружковая работа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4AC1852-CA56-402C-AB48-003D91617C4C}"/>
              </a:ext>
            </a:extLst>
          </p:cNvPr>
          <p:cNvCxnSpPr/>
          <p:nvPr/>
        </p:nvCxnSpPr>
        <p:spPr>
          <a:xfrm>
            <a:off x="930378" y="678664"/>
            <a:ext cx="65926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925C74C-7ADC-4431-B64B-FC666C8BE51B}"/>
              </a:ext>
            </a:extLst>
          </p:cNvPr>
          <p:cNvSpPr txBox="1"/>
          <p:nvPr/>
        </p:nvSpPr>
        <p:spPr>
          <a:xfrm>
            <a:off x="4617958" y="6069714"/>
            <a:ext cx="6735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доп-бумажная-фантазия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C23527B-CAE8-4AEC-BB2D-1CEBAEE582E5}"/>
              </a:ext>
            </a:extLst>
          </p:cNvPr>
          <p:cNvCxnSpPr/>
          <p:nvPr/>
        </p:nvCxnSpPr>
        <p:spPr>
          <a:xfrm>
            <a:off x="4746847" y="6060043"/>
            <a:ext cx="660695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1681431-DFB1-4CC8-86EF-B1ED5FA36B68}"/>
              </a:ext>
            </a:extLst>
          </p:cNvPr>
          <p:cNvSpPr txBox="1"/>
          <p:nvPr/>
        </p:nvSpPr>
        <p:spPr>
          <a:xfrm>
            <a:off x="896613" y="3996305"/>
            <a:ext cx="37213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0" i="0">
                <a:solidFill>
                  <a:srgbClr val="FF822D"/>
                </a:solidFill>
                <a:effectLst/>
                <a:latin typeface="Arial" panose="020b0604020202020204" pitchFamily="34" charset="0"/>
              </a:rPr>
              <a:t>Цель: </a:t>
            </a: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формирование творческих способностей у </a:t>
            </a:r>
            <a:r>
              <a:rPr lang="ru-RU" sz="1400" smtClean="0">
                <a:solidFill>
                  <a:srgbClr val="000000"/>
                </a:solidFill>
                <a:latin typeface="Arial" panose="020b0604020202020204" pitchFamily="34" charset="0"/>
              </a:rPr>
              <a:t>воспитанников </a:t>
            </a: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</a:rPr>
              <a:t>старшей и подготовительной к школе групп,  в процессе приобщения к искусству </a:t>
            </a:r>
            <a:r>
              <a:rPr lang="ru-RU" sz="1400" smtClean="0">
                <a:solidFill>
                  <a:srgbClr val="000000"/>
                </a:solidFill>
                <a:latin typeface="Arial" panose="020b0604020202020204" pitchFamily="34" charset="0"/>
              </a:rPr>
              <a:t>оригами.</a:t>
            </a:r>
            <a:endParaRPr lang="ru-RU" sz="1400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2FA54-A235-412A-AC6C-3F581562F6C5}"/>
              </a:ext>
            </a:extLst>
          </p:cNvPr>
          <p:cNvSpPr txBox="1"/>
          <p:nvPr/>
        </p:nvSpPr>
        <p:spPr>
          <a:xfrm>
            <a:off x="896613" y="5315539"/>
            <a:ext cx="3779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2021-2022 уч. году было охвачено 10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воспитанников.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A24020-13AF-4137-A10B-DB6DA52980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181" y="1674197"/>
            <a:ext cx="1912746" cy="42505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997A817-9588-4F59-91CA-103C42291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59"/>
          <a:stretch>
            <a:fillRect/>
          </a:stretch>
        </p:blipFill>
        <p:spPr>
          <a:xfrm>
            <a:off x="4746847" y="1685441"/>
            <a:ext cx="2322941" cy="42505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5648E9-24A3-4DCA-802F-4950B1B19E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6" b="12653"/>
          <a:stretch>
            <a:fillRect/>
          </a:stretch>
        </p:blipFill>
        <p:spPr>
          <a:xfrm rot="5400000">
            <a:off x="1671627" y="956415"/>
            <a:ext cx="2112901" cy="356378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6762FCD-8212-4FFD-B0E6-DF72C5090E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505" y="1685439"/>
            <a:ext cx="1912746" cy="425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55529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E2755C-B087-464D-8FB7-04ABB24BCD34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Результаты методической деятельности  /  Методические разработки педагога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3FB6A9-56F4-437C-8921-B130AA2FBF8F}"/>
              </a:ext>
            </a:extLst>
          </p:cNvPr>
          <p:cNvCxnSpPr/>
          <p:nvPr/>
        </p:nvCxnSpPr>
        <p:spPr>
          <a:xfrm>
            <a:off x="930378" y="678664"/>
            <a:ext cx="646794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599A64C-757C-4811-95BD-2C82432FB48C}"/>
              </a:ext>
            </a:extLst>
          </p:cNvPr>
          <p:cNvSpPr txBox="1"/>
          <p:nvPr/>
        </p:nvSpPr>
        <p:spPr>
          <a:xfrm>
            <a:off x="879878" y="872836"/>
            <a:ext cx="10515600" cy="9615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Лэпбук, как средство обучения, воспитания, развития детей старшего дошкольного возраста»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1160BB-39E5-447F-AC5B-C1BF24646B50}"/>
              </a:ext>
            </a:extLst>
          </p:cNvPr>
          <p:cNvSpPr txBox="1"/>
          <p:nvPr/>
        </p:nvSpPr>
        <p:spPr>
          <a:xfrm>
            <a:off x="838199" y="1939360"/>
            <a:ext cx="4976003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base">
              <a:spcBef>
                <a:spcPts val="800"/>
              </a:spcBef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универсальное  пособие,  которое  может  быть  итогом проектной  и  самостоятельной  деятельности  детей,  тематической  недели.</a:t>
            </a:r>
          </a:p>
          <a:p>
            <a:pPr marL="285750" lvl="0" indent="-285750" algn="just">
              <a:spcBef>
                <a:spcPts val="800"/>
              </a:spcBef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объединение детей, родителей и педагогов, то есть  социальная направленность;</a:t>
            </a:r>
          </a:p>
          <a:p>
            <a:pPr marL="285750" lvl="0" indent="-285750" algn="just">
              <a:spcBef>
                <a:spcPts val="800"/>
              </a:spcBef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дети  учатся находить информацию самостоятельно, то есть учатся учиться; </a:t>
            </a:r>
          </a:p>
          <a:p>
            <a:pPr marL="285750" lvl="0" indent="-285750" algn="just">
              <a:spcBef>
                <a:spcPts val="800"/>
              </a:spcBef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расширение представлений детей об окружающем мире;</a:t>
            </a:r>
          </a:p>
          <a:p>
            <a:pPr marL="285750" lvl="0" indent="-285750" algn="just">
              <a:spcBef>
                <a:spcPts val="800"/>
              </a:spcBef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полет фантазии, который может дать непредсказуемые результаты;</a:t>
            </a:r>
          </a:p>
          <a:p>
            <a:pPr marL="285750" lvl="0" indent="-285750" algn="just">
              <a:spcBef>
                <a:spcPts val="800"/>
              </a:spcBef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исследование, которое однажды начавшись, будет длиться всю жизнь, так как если посеять в ребенке «зерно» открытия и исследования, оно будет расти и увеличиваться. Задача педагога лишь придавать ребенку уверенности в своих силах и правильно мотивировать на открытие новых горизонтов.</a:t>
            </a:r>
          </a:p>
          <a:p>
            <a:pPr algn="just" fontAlgn="base"/>
            <a:endParaRPr lang="ru-RU" sz="1400" b="0" i="0"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46383C-6243-41C8-BA91-DF5751DDC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97" y="2054906"/>
            <a:ext cx="4883824" cy="27661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47B9DD-D422-4AF6-BCC7-BC72D4A646D1}"/>
              </a:ext>
            </a:extLst>
          </p:cNvPr>
          <p:cNvSpPr txBox="1"/>
          <p:nvPr/>
        </p:nvSpPr>
        <p:spPr>
          <a:xfrm>
            <a:off x="6288657" y="4902063"/>
            <a:ext cx="55467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err="1">
                <a:latin typeface="Arial" panose="020b0604020202020204" pitchFamily="34" charset="0"/>
                <a:cs typeface="Arial" panose="020b0604020202020204" pitchFamily="34" charset="0"/>
              </a:rPr>
              <a:t>Лэпбук – разновидность метода проекта. Создание лэпбука содержит все этапы проекта:</a:t>
            </a:r>
          </a:p>
          <a:p>
            <a:pPr marL="171450" indent="-1714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целеполагание (выбор темы);</a:t>
            </a:r>
          </a:p>
          <a:p>
            <a:pPr marL="171450" indent="-1714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разработка лэпбука (составление плана);</a:t>
            </a:r>
          </a:p>
          <a:p>
            <a:pPr marL="171450" indent="-1714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выполнение (практическая часть);</a:t>
            </a:r>
          </a:p>
          <a:p>
            <a:pPr marL="171450" indent="-1714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подведение итогов.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3397D-7F77-4447-A2E5-9C828B5C8EA0}"/>
              </a:ext>
            </a:extLst>
          </p:cNvPr>
          <p:cNvSpPr txBox="1"/>
          <p:nvPr/>
        </p:nvSpPr>
        <p:spPr>
          <a:xfrm>
            <a:off x="6285618" y="5789760"/>
            <a:ext cx="4976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https://aaakabaewa.wixsite.com/yantilina/</a:t>
            </a:r>
            <a:r>
              <a:rPr lang="ru-RU" sz="1000" spc="15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лэпбук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381EFAD-FCB3-4E6A-AD22-6F8BF52B6234}"/>
              </a:ext>
            </a:extLst>
          </p:cNvPr>
          <p:cNvCxnSpPr/>
          <p:nvPr/>
        </p:nvCxnSpPr>
        <p:spPr>
          <a:xfrm>
            <a:off x="6377796" y="5791409"/>
            <a:ext cx="497600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27545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E2755C-B087-464D-8FB7-04ABB24BCD34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Результаты методической деятельности  /  Методические разработки педагога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3FB6A9-56F4-437C-8921-B130AA2FBF8F}"/>
              </a:ext>
            </a:extLst>
          </p:cNvPr>
          <p:cNvCxnSpPr/>
          <p:nvPr/>
        </p:nvCxnSpPr>
        <p:spPr>
          <a:xfrm>
            <a:off x="930378" y="678664"/>
            <a:ext cx="648180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599A64C-757C-4811-95BD-2C82432FB48C}"/>
              </a:ext>
            </a:extLst>
          </p:cNvPr>
          <p:cNvSpPr txBox="1"/>
          <p:nvPr/>
        </p:nvSpPr>
        <p:spPr>
          <a:xfrm>
            <a:off x="838200" y="866755"/>
            <a:ext cx="10515600" cy="91850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для мастер-класса:</a:t>
            </a:r>
          </a:p>
          <a:p>
            <a:pPr>
              <a:lnSpc>
                <a:spcPct val="100000"/>
              </a:lnSpc>
            </a:pP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«Маленькие художники»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3397D-7F77-4447-A2E5-9C828B5C8EA0}"/>
              </a:ext>
            </a:extLst>
          </p:cNvPr>
          <p:cNvSpPr txBox="1"/>
          <p:nvPr/>
        </p:nvSpPr>
        <p:spPr>
          <a:xfrm>
            <a:off x="838199" y="5779226"/>
            <a:ext cx="49760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мастер-класс-маленькие-художники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381EFAD-FCB3-4E6A-AD22-6F8BF52B6234}"/>
              </a:ext>
            </a:extLst>
          </p:cNvPr>
          <p:cNvCxnSpPr/>
          <p:nvPr/>
        </p:nvCxnSpPr>
        <p:spPr>
          <a:xfrm>
            <a:off x="930377" y="5780875"/>
            <a:ext cx="497600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5354A1-4F32-40F8-BB6A-CA0BE4F55E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8" y="1880555"/>
            <a:ext cx="4572000" cy="3429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43E7353-0895-4238-952D-2B48ABE5A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823" y="1880555"/>
            <a:ext cx="1827601" cy="13707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842606A-872A-4447-9CDC-BE3CE7C4A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91" y="1880556"/>
            <a:ext cx="1827602" cy="1370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973D011-1E4B-425E-9A2F-8EAD91DDEF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561" y="1875113"/>
            <a:ext cx="1827602" cy="1370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3F90822-A7E6-440F-BD98-B76EF8DDCF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823" y="3422576"/>
            <a:ext cx="1827599" cy="13706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42CE4FB-1F74-4C5A-90FF-3BB8F4A259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91" y="3422576"/>
            <a:ext cx="1827602" cy="1370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74FB5AA-0EEA-4B9C-AD99-21E33E04D7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562" y="3422577"/>
            <a:ext cx="1827601" cy="13707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4A0CF6F-CE64-4DE4-9CFB-26FA7A1081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605" y="4981369"/>
            <a:ext cx="1827599" cy="13706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52AA446-9145-4EDB-BB40-811018F477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692" y="4981369"/>
            <a:ext cx="1827602" cy="13707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61E599C-CD81-4C7E-B259-566D6B2C95D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562" y="4981370"/>
            <a:ext cx="1827601" cy="13707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9610748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E2755C-B087-464D-8FB7-04ABB24BCD34}"/>
              </a:ext>
            </a:extLst>
          </p:cNvPr>
          <p:cNvSpPr txBox="1"/>
          <p:nvPr/>
        </p:nvSpPr>
        <p:spPr>
          <a:xfrm>
            <a:off x="663191" y="420000"/>
            <a:ext cx="10773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Результаты методической деятельности  /  Методические разработки педагога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3FB6A9-56F4-437C-8921-B130AA2FBF8F}"/>
              </a:ext>
            </a:extLst>
          </p:cNvPr>
          <p:cNvCxnSpPr/>
          <p:nvPr/>
        </p:nvCxnSpPr>
        <p:spPr>
          <a:xfrm>
            <a:off x="663191" y="678664"/>
            <a:ext cx="655502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599A64C-757C-4811-95BD-2C82432FB48C}"/>
              </a:ext>
            </a:extLst>
          </p:cNvPr>
          <p:cNvSpPr txBox="1"/>
          <p:nvPr/>
        </p:nvSpPr>
        <p:spPr>
          <a:xfrm>
            <a:off x="663191" y="1065074"/>
            <a:ext cx="10690609" cy="10531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Презентация:</a:t>
            </a:r>
          </a:p>
          <a:p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«Работа с родителями»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3397D-7F77-4447-A2E5-9C828B5C8EA0}"/>
              </a:ext>
            </a:extLst>
          </p:cNvPr>
          <p:cNvSpPr txBox="1"/>
          <p:nvPr/>
        </p:nvSpPr>
        <p:spPr>
          <a:xfrm>
            <a:off x="591621" y="5803730"/>
            <a:ext cx="4976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aaakabaewa.wixsite.com/yantilina/</a:t>
            </a:r>
            <a:r>
              <a:rPr lang="ru-RU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взаимодействие-с-родителями</a:t>
            </a:r>
            <a:endParaRPr lang="ru-RU" sz="12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381EFAD-FCB3-4E6A-AD22-6F8BF52B6234}"/>
              </a:ext>
            </a:extLst>
          </p:cNvPr>
          <p:cNvCxnSpPr/>
          <p:nvPr/>
        </p:nvCxnSpPr>
        <p:spPr>
          <a:xfrm>
            <a:off x="663191" y="5743550"/>
            <a:ext cx="460909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7D7CCE-944D-406F-BB8D-C39903B42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769" y="1040649"/>
            <a:ext cx="1647961" cy="12359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70A0627-292F-4314-A3EE-292E8FD53B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528" y="1050460"/>
            <a:ext cx="1647961" cy="12359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97944A1-1ED0-425E-A8EE-9B326A7343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828" y="1052631"/>
            <a:ext cx="1645067" cy="1233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0CF334D-0302-4A10-9D34-06E119D512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770" y="2419174"/>
            <a:ext cx="1647961" cy="12359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A1A1262-38F4-45CE-99EC-839A73E371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319" y="2419173"/>
            <a:ext cx="1647961" cy="12359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157CF68-F5C6-400C-9931-E2EFB31186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828" y="2419777"/>
            <a:ext cx="1645067" cy="12338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6F31FC0-0162-42DC-9DA7-182FC1E6B1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602" y="3797699"/>
            <a:ext cx="1647961" cy="12359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F7D150C-3727-4F25-A60A-27A846DAA2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217" y="3797699"/>
            <a:ext cx="1647962" cy="12359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4E87572-4EED-43CE-9BF5-78CAB19920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828" y="3770110"/>
            <a:ext cx="1645067" cy="12338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4190370-5624-4C4A-A9FD-FE556259EA9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602" y="5129131"/>
            <a:ext cx="1638128" cy="12285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070721D-DCBC-47B1-BE9E-636196FE127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065" y="5129131"/>
            <a:ext cx="1647961" cy="12359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889C2B3-F8C4-4DE5-AC6C-E0E1ACC47A3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828" y="5137257"/>
            <a:ext cx="1645067" cy="1233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D381874-6ED5-4E2B-8D70-8D9C67553F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91" y="2009153"/>
            <a:ext cx="4769455" cy="357709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841451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90DE9-9666-4651-84F5-8D5AC64D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34001"/>
          </a:xfrm>
        </p:spPr>
        <p:txBody>
          <a:bodyPr>
            <a:normAutofit/>
          </a:bodyPr>
          <a:lstStyle/>
          <a:p>
            <a:r>
              <a:rPr lang="ru-RU" sz="4400" b="1" err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Янтилина Алина Ирековна</a:t>
            </a:r>
            <a:endParaRPr lang="ru-RU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EB35670-DB40-4AFB-92DB-E9D210EB15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48524" r="5924"/>
          <a:stretch>
            <a:fillRect/>
          </a:stretch>
        </p:blipFill>
        <p:spPr>
          <a:xfrm>
            <a:off x="8279101" y="1855841"/>
            <a:ext cx="3074699" cy="3555110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325454DA-018B-4C32-9E6D-481C7ABB2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577" y="1782470"/>
            <a:ext cx="3519576" cy="4303342"/>
          </a:xfrm>
        </p:spPr>
        <p:txBody>
          <a:bodyPr>
            <a:normAutofit fontScale="25000" lnSpcReduction="20000"/>
          </a:bodyPr>
          <a:lstStyle/>
          <a:p>
            <a:pPr marL="0" indent="0" algn="just" fontAlgn="base">
              <a:lnSpc>
                <a:spcPct val="120000"/>
              </a:lnSpc>
              <a:buNone/>
            </a:pPr>
            <a:r>
              <a:rPr lang="ru-RU" sz="4000">
                <a:latin typeface="Arial" panose="020b0604020202020204" pitchFamily="34" charset="0"/>
                <a:cs typeface="Arial" panose="020b0604020202020204" pitchFamily="34" charset="0"/>
              </a:rPr>
              <a:t>​       </a:t>
            </a:r>
            <a:r>
              <a:rPr lang="ru-RU" sz="56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Образование:</a:t>
            </a:r>
          </a:p>
          <a:p>
            <a:pPr algn="just" fontAlgn="base">
              <a:lnSpc>
                <a:spcPct val="120000"/>
              </a:lnSpc>
              <a:buClr>
                <a:srgbClr val="009999"/>
              </a:buClr>
              <a:buFont typeface="Wingdings" panose="05000000000000000000" pitchFamily="2" charset="2"/>
              <a:buChar char="ü"/>
            </a:pPr>
            <a:r>
              <a:rPr lang="ru-RU" sz="5600">
                <a:latin typeface="Arial" panose="020b0604020202020204" pitchFamily="34" charset="0"/>
                <a:cs typeface="Arial" panose="020b0604020202020204" pitchFamily="34" charset="0"/>
              </a:rPr>
              <a:t>2013г. ГБОУ СПО «Сибайский педагогический колледж», специальность «Технология», квалификация «Учитель технологии».</a:t>
            </a:r>
          </a:p>
          <a:p>
            <a:pPr algn="just" fontAlgn="base">
              <a:lnSpc>
                <a:spcPct val="120000"/>
              </a:lnSpc>
              <a:buClr>
                <a:srgbClr val="009999"/>
              </a:buClr>
              <a:buFont typeface="Wingdings" panose="05000000000000000000" pitchFamily="2" charset="2"/>
              <a:buChar char="ü"/>
            </a:pPr>
            <a:r>
              <a:rPr lang="ru-RU" sz="5600">
                <a:latin typeface="Arial" panose="020b0604020202020204" pitchFamily="34" charset="0"/>
                <a:cs typeface="Arial" panose="020b0604020202020204" pitchFamily="34" charset="0"/>
              </a:rPr>
              <a:t>2020г. ФГБОУ ВО «БГУ» Профессиональная переподготовка по программе «Дошкольная педагогика и психология», квалификация «воспитатель».</a:t>
            </a:r>
          </a:p>
          <a:p>
            <a:pPr algn="just" fontAlgn="base">
              <a:lnSpc>
                <a:spcPct val="120000"/>
              </a:lnSpc>
              <a:buClr>
                <a:srgbClr val="009999"/>
              </a:buClr>
              <a:buFont typeface="Wingdings" panose="05000000000000000000" pitchFamily="2" charset="2"/>
              <a:buChar char="ü"/>
            </a:pPr>
            <a:r>
              <a:rPr lang="ru-RU" sz="5600">
                <a:latin typeface="Arial" panose="020b0604020202020204" pitchFamily="34" charset="0"/>
                <a:cs typeface="Arial" panose="020b0604020202020204" pitchFamily="34" charset="0"/>
              </a:rPr>
              <a:t>На данный момент студентка 2 курса заочного отделения Сибайского института (филиал) УУНиТ направление подготовки «Педагогическое образование (с двумя профилями подготовки)», профиль «Дошкольное образование. Начальное образование».</a:t>
            </a:r>
          </a:p>
          <a:p>
            <a:pPr marL="0" indent="0" fontAlgn="base">
              <a:buNone/>
            </a:pPr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99CFAC-FED3-4B60-83D2-FD11253CAD27}"/>
              </a:ext>
            </a:extLst>
          </p:cNvPr>
          <p:cNvSpPr txBox="1"/>
          <p:nvPr/>
        </p:nvSpPr>
        <p:spPr>
          <a:xfrm>
            <a:off x="4542502" y="4177234"/>
            <a:ext cx="351957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4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 информация: </a:t>
            </a:r>
          </a:p>
          <a:p>
            <a:pPr fontAlgn="base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E – mail: 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aaakabaewa@mail.ru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Личный сайт:</a:t>
            </a:r>
          </a:p>
          <a:p>
            <a:pPr fontAlgn="base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https://aaakabaewa.wixsite.com/yantilina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fontAlgn="base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Почтовый адрес образовательной организации: 453839, РБ, г. Сибай, пр. Горняков, 6/5</a:t>
            </a:r>
          </a:p>
          <a:p>
            <a:pPr fontAlgn="base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E-mail образовательной организации: </a:t>
            </a:r>
          </a:p>
          <a:p>
            <a:pPr fontAlgn="base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snegurochka2011@list.ru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C10D5F-0263-4AA6-BBF2-A5C499B75EBB}"/>
              </a:ext>
            </a:extLst>
          </p:cNvPr>
          <p:cNvSpPr txBox="1"/>
          <p:nvPr/>
        </p:nvSpPr>
        <p:spPr>
          <a:xfrm>
            <a:off x="4542502" y="1782470"/>
            <a:ext cx="3138477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lnSpc>
                <a:spcPct val="120000"/>
              </a:lnSpc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ru-RU" sz="14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 работы:</a:t>
            </a:r>
          </a:p>
          <a:p>
            <a:pPr algn="just" fontAlgn="base">
              <a:lnSpc>
                <a:spcPct val="120000"/>
              </a:lnSpc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Общий стаж работы: 6 лет</a:t>
            </a:r>
          </a:p>
          <a:p>
            <a:pPr algn="just" fontAlgn="base">
              <a:lnSpc>
                <a:spcPct val="120000"/>
              </a:lnSpc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занимаемой должности: 3 года</a:t>
            </a:r>
          </a:p>
          <a:p>
            <a:pPr algn="just" fontAlgn="base">
              <a:lnSpc>
                <a:spcPct val="120000"/>
              </a:lnSpc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ru-RU" sz="14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Должность: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воспитатель.</a:t>
            </a:r>
          </a:p>
          <a:p>
            <a:pPr algn="just" fontAlgn="base">
              <a:lnSpc>
                <a:spcPct val="120000"/>
              </a:lnSpc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ru-RU" sz="14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Квалификация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квалификационная категория по должности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«Воспитатель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8EB9C5-AB4D-2B36-3488-77AACB7AB388}"/>
              </a:ext>
            </a:extLst>
          </p:cNvPr>
          <p:cNvSpPr txBox="1"/>
          <p:nvPr/>
        </p:nvSpPr>
        <p:spPr>
          <a:xfrm>
            <a:off x="838200" y="420000"/>
            <a:ext cx="3704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Общие сведения о педагоге</a:t>
            </a:r>
            <a:endParaRPr lang="ru-RU" sz="1000" spc="300">
              <a:solidFill>
                <a:srgbClr val="009999"/>
              </a:solidFill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DEF7ED1-6B57-A6D5-37F9-7E9F5B7452B2}"/>
              </a:ext>
            </a:extLst>
          </p:cNvPr>
          <p:cNvCxnSpPr/>
          <p:nvPr/>
        </p:nvCxnSpPr>
        <p:spPr>
          <a:xfrm flipV="1">
            <a:off x="930378" y="666221"/>
            <a:ext cx="2833548" cy="1244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02FAAD9-8D3E-7852-89F1-5626788765C2}"/>
              </a:ext>
            </a:extLst>
          </p:cNvPr>
          <p:cNvSpPr txBox="1"/>
          <p:nvPr/>
        </p:nvSpPr>
        <p:spPr>
          <a:xfrm>
            <a:off x="8194041" y="5654561"/>
            <a:ext cx="30746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https://aaakabaewa.wixsite.com/yantilina/</a:t>
            </a:r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о-себе</a:t>
            </a:r>
            <a:endParaRPr lang="ru-RU" sz="1000" spc="3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060FC55-023F-DB52-C3B8-7012859E284B}"/>
              </a:ext>
            </a:extLst>
          </p:cNvPr>
          <p:cNvCxnSpPr/>
          <p:nvPr/>
        </p:nvCxnSpPr>
        <p:spPr>
          <a:xfrm>
            <a:off x="8279101" y="5597062"/>
            <a:ext cx="307469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40381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E2755C-B087-464D-8FB7-04ABB24BCD34}"/>
              </a:ext>
            </a:extLst>
          </p:cNvPr>
          <p:cNvSpPr txBox="1"/>
          <p:nvPr/>
        </p:nvSpPr>
        <p:spPr>
          <a:xfrm>
            <a:off x="663191" y="420000"/>
            <a:ext cx="10773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Результаты методической деятельности  /  Методические разработки педагога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3FB6A9-56F4-437C-8921-B130AA2FBF8F}"/>
              </a:ext>
            </a:extLst>
          </p:cNvPr>
          <p:cNvCxnSpPr/>
          <p:nvPr/>
        </p:nvCxnSpPr>
        <p:spPr>
          <a:xfrm>
            <a:off x="663191" y="678664"/>
            <a:ext cx="886358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599A64C-757C-4811-95BD-2C82432FB48C}"/>
              </a:ext>
            </a:extLst>
          </p:cNvPr>
          <p:cNvSpPr txBox="1"/>
          <p:nvPr/>
        </p:nvSpPr>
        <p:spPr>
          <a:xfrm>
            <a:off x="663191" y="864770"/>
            <a:ext cx="10865618" cy="8206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семинара-практикума:</a:t>
            </a:r>
          </a:p>
          <a:p>
            <a:r>
              <a:rPr lang="ru-RU" sz="27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«Воспитание нравственно-патриотических чувств дошкольников»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3397D-7F77-4447-A2E5-9C828B5C8EA0}"/>
              </a:ext>
            </a:extLst>
          </p:cNvPr>
          <p:cNvSpPr txBox="1"/>
          <p:nvPr/>
        </p:nvSpPr>
        <p:spPr>
          <a:xfrm>
            <a:off x="634822" y="5991580"/>
            <a:ext cx="4976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воспитание-нпч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381EFAD-FCB3-4E6A-AD22-6F8BF52B6234}"/>
              </a:ext>
            </a:extLst>
          </p:cNvPr>
          <p:cNvCxnSpPr/>
          <p:nvPr/>
        </p:nvCxnSpPr>
        <p:spPr>
          <a:xfrm>
            <a:off x="727000" y="5993229"/>
            <a:ext cx="4609099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E72B91-F2C1-4C77-880E-050ABD624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742" y="1811951"/>
            <a:ext cx="4926052" cy="36945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BEBF46-17DC-4810-A577-9073D54FA5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82" y="1811952"/>
            <a:ext cx="1349829" cy="10123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F6AFDC-F1BE-4B83-8C7E-A9B2D43F2B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685" y="1802523"/>
            <a:ext cx="1362380" cy="1021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D0F0334-B585-4641-9184-7D315F58C8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289" y="1816930"/>
            <a:ext cx="1343170" cy="10073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853FE70-012C-41FB-9248-E979DD8F18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683" y="1802523"/>
            <a:ext cx="1362380" cy="1021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2530B64-505D-4F7A-8E6E-DD4AB98E3A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83" y="2972099"/>
            <a:ext cx="1349830" cy="101237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DC1C063-3BAE-41F5-94BB-936FAA1EBC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685" y="2972099"/>
            <a:ext cx="1362380" cy="1021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666F3A8-C16D-4CAF-AF26-DD3D25E095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290" y="2975376"/>
            <a:ext cx="1343170" cy="10073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D343F3D-B93B-446E-8B6A-2F0C8B3925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683" y="2973381"/>
            <a:ext cx="1360671" cy="10205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0F06A37-E9F4-463E-AAB9-D6B348A9C90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82" y="4152418"/>
            <a:ext cx="1349829" cy="10123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1A7E027-807E-47F5-B8E0-C2CBE98CB3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686" y="4129592"/>
            <a:ext cx="1380264" cy="10351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9B58799-1528-44C6-A37C-1398C1CF80E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960" y="5323996"/>
            <a:ext cx="1362380" cy="1021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EC162537-C123-4D70-9FE7-2F0762E34A0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181" y="5310584"/>
            <a:ext cx="1380264" cy="10351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6736351-1F54-4F0E-B631-7CC8B587EA7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068" y="5323996"/>
            <a:ext cx="1349829" cy="10123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A3673EC8-692C-42D0-A6CD-5F70F5C5068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672" y="5323996"/>
            <a:ext cx="1362380" cy="1021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396D822-83CB-472A-912A-2DD7836B501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407" y="4124300"/>
            <a:ext cx="1380264" cy="10351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D654970B-CBAC-4E5C-AFB6-EF1420EE2BC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960" y="4114215"/>
            <a:ext cx="1362380" cy="1021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6560723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5FE85-19C5-4C98-B5B3-173805FAD2C8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Достижения педагога / Благодарственные письма, грамоты, дипломы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616CFE-8A63-46F9-98AB-847053E65A71}"/>
              </a:ext>
            </a:extLst>
          </p:cNvPr>
          <p:cNvCxnSpPr/>
          <p:nvPr/>
        </p:nvCxnSpPr>
        <p:spPr>
          <a:xfrm>
            <a:off x="930378" y="678664"/>
            <a:ext cx="1033124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2689BF-BA35-481A-B889-1C26623D0774}"/>
              </a:ext>
            </a:extLst>
          </p:cNvPr>
          <p:cNvSpPr txBox="1"/>
          <p:nvPr/>
        </p:nvSpPr>
        <p:spPr>
          <a:xfrm>
            <a:off x="6341904" y="6112631"/>
            <a:ext cx="4689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мои-достижения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4001637-007D-433C-A891-0AB44F39ED98}"/>
              </a:ext>
            </a:extLst>
          </p:cNvPr>
          <p:cNvCxnSpPr/>
          <p:nvPr/>
        </p:nvCxnSpPr>
        <p:spPr>
          <a:xfrm>
            <a:off x="6366378" y="6090649"/>
            <a:ext cx="530968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8B6386-FB02-4EB1-A54E-27FB5F9CE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8" y="787550"/>
            <a:ext cx="2274809" cy="3133227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6C6AE4-34B3-446E-8202-B67AFF32F2DD}"/>
              </a:ext>
            </a:extLst>
          </p:cNvPr>
          <p:cNvSpPr txBox="1"/>
          <p:nvPr/>
        </p:nvSpPr>
        <p:spPr>
          <a:xfrm>
            <a:off x="838198" y="4029662"/>
            <a:ext cx="22748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МКУ "Управление образования ГО г. Сибай РБ" награждает лауреата муниципального этапа республиканского профессионального конкурса "Педагог года дошкольной образовательной организации, воспитателя МДОБУ д/с "Снегурочка" Янтилину А. И.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Сибай, 2022 г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BE36260-B530-49B9-B861-15F15C441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2126" y="768847"/>
            <a:ext cx="2550658" cy="31519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309893-D4BD-4FE1-9C5E-9855A153A918}"/>
              </a:ext>
            </a:extLst>
          </p:cNvPr>
          <p:cNvSpPr txBox="1"/>
          <p:nvPr/>
        </p:nvSpPr>
        <p:spPr>
          <a:xfrm>
            <a:off x="3452126" y="4110973"/>
            <a:ext cx="25506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МКУ "Управление образования ГО г. Сибай РБ" награждает победителей в номинации "Лучшая практика наставничества" муниципального конкурса "Наставник - молодой педагог 2023" среди дошкольных образовательных организаций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Сибай, 2023 г</a:t>
            </a: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97C623CB-EBC5-4A47-9D5F-A84B66105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6378" y="787550"/>
            <a:ext cx="2550657" cy="315192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B8DCC85-9917-4284-A67F-ADF20726B7F5}"/>
              </a:ext>
            </a:extLst>
          </p:cNvPr>
          <p:cNvSpPr txBox="1"/>
          <p:nvPr/>
        </p:nvSpPr>
        <p:spPr>
          <a:xfrm>
            <a:off x="6298361" y="4131449"/>
            <a:ext cx="25506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Диплом лауреата 1 степени конкурса художественного творчества "Театр в отражении рисунка" в номинации "Искусство театральной афиши" Фестиваля театрального искусства "PRO-странство - территория молодых педагогов«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Сибай, 2022 г</a:t>
            </a:r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id="{F92D269C-4AF0-4967-B9C9-E8FAF7EB1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" r="4010"/>
          <a:stretch>
            <a:fillRect/>
          </a:stretch>
        </p:blipFill>
        <p:spPr bwMode="auto">
          <a:xfrm>
            <a:off x="9056913" y="787550"/>
            <a:ext cx="2380245" cy="313322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576235D-5AE5-41F5-BBB8-381A80617D81}"/>
              </a:ext>
            </a:extLst>
          </p:cNvPr>
          <p:cNvSpPr txBox="1"/>
          <p:nvPr/>
        </p:nvSpPr>
        <p:spPr>
          <a:xfrm>
            <a:off x="8927919" y="4129676"/>
            <a:ext cx="25506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МДОБУ д/с "Снегурочка" ГО г. Сибай РБ благодарит Янтилину А. И. за плодотворное и творческое отношение к работе, большой вклад в воспитании подрастающего поколения и в связи с празднованием Международного женского дня. 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Сибай, 2023 г</a:t>
            </a:r>
          </a:p>
        </p:txBody>
      </p:sp>
    </p:spTree>
    <p:extLst>
      <p:ext uri="{BB962C8B-B14F-4D97-AF65-F5344CB8AC3E}">
        <p14:creationId xmlns:p14="http://schemas.microsoft.com/office/powerpoint/2010/main" val="2799618273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5FE85-19C5-4C98-B5B3-173805FAD2C8}"/>
              </a:ext>
            </a:extLst>
          </p:cNvPr>
          <p:cNvSpPr txBox="1"/>
          <p:nvPr/>
        </p:nvSpPr>
        <p:spPr>
          <a:xfrm>
            <a:off x="515937" y="419007"/>
            <a:ext cx="114039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Достижения воспитанников / Количество участвовавших детей в конкурсах, соревнованиях, олимпиадах, проектах  и различных уровнях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616CFE-8A63-46F9-98AB-847053E65A71}"/>
              </a:ext>
            </a:extLst>
          </p:cNvPr>
          <p:cNvCxnSpPr/>
          <p:nvPr/>
        </p:nvCxnSpPr>
        <p:spPr>
          <a:xfrm>
            <a:off x="524607" y="678664"/>
            <a:ext cx="1115145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2689BF-BA35-481A-B889-1C26623D0774}"/>
              </a:ext>
            </a:extLst>
          </p:cNvPr>
          <p:cNvSpPr txBox="1"/>
          <p:nvPr/>
        </p:nvSpPr>
        <p:spPr>
          <a:xfrm>
            <a:off x="6214964" y="6110978"/>
            <a:ext cx="5309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диагностики-педпроцесса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4001637-007D-433C-A891-0AB44F39ED98}"/>
              </a:ext>
            </a:extLst>
          </p:cNvPr>
          <p:cNvCxnSpPr/>
          <p:nvPr/>
        </p:nvCxnSpPr>
        <p:spPr>
          <a:xfrm>
            <a:off x="6214965" y="6110978"/>
            <a:ext cx="530968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CCF5B4F9-7AAF-4DDC-BC58-388A269181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5501814"/>
              </p:ext>
            </p:extLst>
          </p:nvPr>
        </p:nvGraphicFramePr>
        <p:xfrm>
          <a:off x="696686" y="3500436"/>
          <a:ext cx="5347094" cy="2784713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E8CE923A-E9A5-4085-B06D-3F4084828E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340000"/>
              </p:ext>
            </p:extLst>
          </p:nvPr>
        </p:nvGraphicFramePr>
        <p:xfrm>
          <a:off x="6214965" y="795475"/>
          <a:ext cx="5461097" cy="2629581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045C69F2-278E-4B45-B5EA-7BE0FBADA0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1212803"/>
              </p:ext>
            </p:extLst>
          </p:nvPr>
        </p:nvGraphicFramePr>
        <p:xfrm>
          <a:off x="6214965" y="3250884"/>
          <a:ext cx="5423099" cy="2860094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122345D-9BBA-4042-A064-7943652D4936}"/>
              </a:ext>
            </a:extLst>
          </p:cNvPr>
          <p:cNvSpPr txBox="1"/>
          <p:nvPr/>
        </p:nvSpPr>
        <p:spPr>
          <a:xfrm>
            <a:off x="515938" y="1134690"/>
            <a:ext cx="56165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pc="17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и результаты </a:t>
            </a:r>
            <a:r>
              <a:rPr lang="ru-RU" sz="2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участвовавших </a:t>
            </a:r>
            <a:r>
              <a:rPr lang="ru-RU" sz="2000" spc="17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воспитанников </a:t>
            </a:r>
            <a:r>
              <a:rPr lang="ru-RU" sz="2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конкурсах, </a:t>
            </a:r>
            <a:r>
              <a:rPr lang="ru-RU" sz="2000" spc="17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выставках, </a:t>
            </a:r>
            <a:r>
              <a:rPr lang="ru-RU" sz="2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соревнованиях, олимпиадах, конференциях, проектной деятельности </a:t>
            </a:r>
            <a:r>
              <a:rPr lang="ru-RU" sz="2000" spc="17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различных </a:t>
            </a:r>
            <a:r>
              <a:rPr lang="ru-RU" sz="2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уровнях</a:t>
            </a:r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3925775359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5FE85-19C5-4C98-B5B3-173805FAD2C8}"/>
              </a:ext>
            </a:extLst>
          </p:cNvPr>
          <p:cNvSpPr txBox="1"/>
          <p:nvPr/>
        </p:nvSpPr>
        <p:spPr>
          <a:xfrm>
            <a:off x="515937" y="419007"/>
            <a:ext cx="11403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Достижения воспитанников / Участие воспитанников в проектной деятельности</a:t>
            </a:r>
          </a:p>
          <a:p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616CFE-8A63-46F9-98AB-847053E65A71}"/>
              </a:ext>
            </a:extLst>
          </p:cNvPr>
          <p:cNvCxnSpPr/>
          <p:nvPr/>
        </p:nvCxnSpPr>
        <p:spPr>
          <a:xfrm>
            <a:off x="524607" y="678664"/>
            <a:ext cx="66104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2689BF-BA35-481A-B889-1C26623D0774}"/>
              </a:ext>
            </a:extLst>
          </p:cNvPr>
          <p:cNvSpPr txBox="1"/>
          <p:nvPr/>
        </p:nvSpPr>
        <p:spPr>
          <a:xfrm>
            <a:off x="451840" y="5902337"/>
            <a:ext cx="4689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динозавры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4001637-007D-433C-A891-0AB44F39ED98}"/>
              </a:ext>
            </a:extLst>
          </p:cNvPr>
          <p:cNvCxnSpPr/>
          <p:nvPr/>
        </p:nvCxnSpPr>
        <p:spPr>
          <a:xfrm>
            <a:off x="7988032" y="6122508"/>
            <a:ext cx="367936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EB91C58-DD50-4330-867A-7A642B053956}"/>
              </a:ext>
            </a:extLst>
          </p:cNvPr>
          <p:cNvSpPr txBox="1"/>
          <p:nvPr/>
        </p:nvSpPr>
        <p:spPr>
          <a:xfrm>
            <a:off x="515937" y="735455"/>
            <a:ext cx="4560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Познавательно-исследовательский проект: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FBF21D-EE3E-4CE5-9270-97E9AB39FA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3"/>
          <a:stretch>
            <a:fillRect/>
          </a:stretch>
        </p:blipFill>
        <p:spPr>
          <a:xfrm>
            <a:off x="515937" y="1910085"/>
            <a:ext cx="2240099" cy="11210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8B17EF-E827-4F3D-BB3B-395FDA14B81A}"/>
              </a:ext>
            </a:extLst>
          </p:cNvPr>
          <p:cNvSpPr txBox="1"/>
          <p:nvPr/>
        </p:nvSpPr>
        <p:spPr>
          <a:xfrm>
            <a:off x="430964" y="907271"/>
            <a:ext cx="92919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Путешествие в мир динозавров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795DCF-F419-4A7D-A1C2-74CD6D1B7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6805" y="1841272"/>
            <a:ext cx="3689258" cy="40824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1131B5-601F-4302-B07D-589BF5FD6B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943" y="4272259"/>
            <a:ext cx="2912101" cy="21840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620F32D-C057-4DD1-A78F-2DD85D2896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943" y="1947318"/>
            <a:ext cx="2900736" cy="21755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787D290-C796-41B3-B527-39B7577987BC}"/>
              </a:ext>
            </a:extLst>
          </p:cNvPr>
          <p:cNvSpPr txBox="1"/>
          <p:nvPr/>
        </p:nvSpPr>
        <p:spPr>
          <a:xfrm>
            <a:off x="7892143" y="6179336"/>
            <a:ext cx="267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vk.com/wall-194433110_1549</a:t>
            </a:r>
            <a:endParaRPr lang="ru-RU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423904D-93D9-4C5E-96F7-3541D87D7AAA}"/>
              </a:ext>
            </a:extLst>
          </p:cNvPr>
          <p:cNvCxnSpPr/>
          <p:nvPr/>
        </p:nvCxnSpPr>
        <p:spPr>
          <a:xfrm>
            <a:off x="524607" y="5885302"/>
            <a:ext cx="392765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23BA705-B341-4979-B8D3-F21ECA9E8FA9}"/>
              </a:ext>
            </a:extLst>
          </p:cNvPr>
          <p:cNvSpPr/>
          <p:nvPr/>
        </p:nvSpPr>
        <p:spPr>
          <a:xfrm>
            <a:off x="2897726" y="1947318"/>
            <a:ext cx="18423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200">
                <a:solidFill>
                  <a:srgbClr val="324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– составитель:</a:t>
            </a:r>
            <a:br>
              <a:rPr lang="ru-RU" sz="1200">
                <a:solidFill>
                  <a:srgbClr val="32415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>
                <a:solidFill>
                  <a:srgbClr val="324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Низамов Самир,</a:t>
            </a:r>
            <a:endParaRPr lang="ru-RU" sz="1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ru-RU" sz="1200">
                <a:solidFill>
                  <a:srgbClr val="3241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воспитанник подготовительной к школе группы.</a:t>
            </a:r>
            <a:endParaRPr lang="ru-RU" sz="12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033518-8C3E-47EB-A9AC-54E6BE77041B}"/>
              </a:ext>
            </a:extLst>
          </p:cNvPr>
          <p:cNvSpPr txBox="1"/>
          <p:nvPr/>
        </p:nvSpPr>
        <p:spPr>
          <a:xfrm>
            <a:off x="422029" y="3192086"/>
            <a:ext cx="4381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u="sng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проекта:</a:t>
            </a:r>
          </a:p>
          <a:p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формировать представления об эпохе динозавров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8FEAF1-4770-4781-9EF7-40FD2A5111EB}"/>
              </a:ext>
            </a:extLst>
          </p:cNvPr>
          <p:cNvSpPr txBox="1"/>
          <p:nvPr/>
        </p:nvSpPr>
        <p:spPr>
          <a:xfrm>
            <a:off x="435692" y="3639005"/>
            <a:ext cx="430433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Clr>
                <a:srgbClr val="FF822D"/>
              </a:buClr>
            </a:pPr>
            <a:r>
              <a:rPr lang="ru-RU" sz="1200" u="sng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проекта:</a:t>
            </a:r>
          </a:p>
          <a:p>
            <a:pPr marL="171450" indent="-171450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Познакомиться с наукой – палеонтологией, с разнообразием видов динозавров и их внешними особенностями;</a:t>
            </a:r>
          </a:p>
          <a:p>
            <a:pPr marL="171450" indent="-171450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Продолжать развивать познавательные процессы: речь, память, мышление, воображения, внимание, связную речь в ходе работы над проектом;</a:t>
            </a:r>
          </a:p>
          <a:p>
            <a:pPr marL="171450" indent="-171450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Продолжать воспитывать чувство заботливого, бережного отношения к живой и не живой природе;</a:t>
            </a:r>
          </a:p>
          <a:p>
            <a:pPr marL="171450" indent="-171450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Привлечь родителей для участия в проектной деятельности.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172282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15FE85-19C5-4C98-B5B3-173805FAD2C8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Достижения воспитанников / Грамоты, благодарности, сертификаты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8616CFE-8A63-46F9-98AB-847053E65A71}"/>
              </a:ext>
            </a:extLst>
          </p:cNvPr>
          <p:cNvCxnSpPr/>
          <p:nvPr/>
        </p:nvCxnSpPr>
        <p:spPr>
          <a:xfrm>
            <a:off x="930378" y="678664"/>
            <a:ext cx="1033124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22689BF-BA35-481A-B889-1C26623D0774}"/>
              </a:ext>
            </a:extLst>
          </p:cNvPr>
          <p:cNvSpPr txBox="1"/>
          <p:nvPr/>
        </p:nvSpPr>
        <p:spPr>
          <a:xfrm>
            <a:off x="6341903" y="6112631"/>
            <a:ext cx="5617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достижения-воспитанников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4001637-007D-433C-A891-0AB44F39ED98}"/>
              </a:ext>
            </a:extLst>
          </p:cNvPr>
          <p:cNvCxnSpPr/>
          <p:nvPr/>
        </p:nvCxnSpPr>
        <p:spPr>
          <a:xfrm>
            <a:off x="6366378" y="6090649"/>
            <a:ext cx="530968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46C6AE4-34B3-446E-8202-B67AFF32F2DD}"/>
              </a:ext>
            </a:extLst>
          </p:cNvPr>
          <p:cNvSpPr txBox="1"/>
          <p:nvPr/>
        </p:nvSpPr>
        <p:spPr>
          <a:xfrm>
            <a:off x="838199" y="3995420"/>
            <a:ext cx="24326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Награждается Говорухин Назар, воспитанник МДОБУ д/с Снегурочка ГО г. Сибай РБ, ставший Призером Муниципального этапа по направлению конкурс рисунков на Локальном этапе Олимпиады для детей старшего дошкольного возраста «Мы - Гагаринцы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!» 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2021-2022 уч. Года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Сибай, 2021 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309893-D4BD-4FE1-9C5E-9855A153A918}"/>
              </a:ext>
            </a:extLst>
          </p:cNvPr>
          <p:cNvSpPr txBox="1"/>
          <p:nvPr/>
        </p:nvSpPr>
        <p:spPr>
          <a:xfrm>
            <a:off x="3452126" y="4036721"/>
            <a:ext cx="25506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РБ награждает дипломом 3 место во II Всероссийском конкурсе детского творчества "Служу Родине моей" номинация "Поделка" (30.01.2023 - 28.03.2023 г) Субботина Ксения Александровна (руководитель Янтилина А. И.)</a:t>
            </a:r>
          </a:p>
          <a:p>
            <a:pPr algn="just"/>
            <a:endParaRPr lang="ru-RU" sz="1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Уфа, 2023 г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8DCC85-9917-4284-A67F-ADF20726B7F5}"/>
              </a:ext>
            </a:extLst>
          </p:cNvPr>
          <p:cNvSpPr txBox="1"/>
          <p:nvPr/>
        </p:nvSpPr>
        <p:spPr>
          <a:xfrm>
            <a:off x="6341904" y="4048364"/>
            <a:ext cx="25506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РБ награждает дипломом за 1 место во II Всероссийском конкурсе детского творчества "новый год: обычаи и традиции" номинация "Поделка" ( 12.12.22 - 2.03.2023) Субботина Ксения Александровна (руководитель Янтилина А. И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algn="just"/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Уфа, 2022 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76235D-5AE5-41F5-BBB8-381A80617D81}"/>
              </a:ext>
            </a:extLst>
          </p:cNvPr>
          <p:cNvSpPr txBox="1"/>
          <p:nvPr/>
        </p:nvSpPr>
        <p:spPr>
          <a:xfrm>
            <a:off x="8917035" y="4036721"/>
            <a:ext cx="25506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Автономная некоммерческая организация Ресурсный центр развития и поддержки социальных инициатив "Зауралье" вручает Суюндукову Мурату,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победителю 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городского конкурса поделок «Флаг наш Российский овеянный славой» занявшему 2 место в номинации «Просторы Родины моей»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Сибай, 2022 г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E9A78974-03CA-4306-B4C8-F20667EBB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0378" y="787550"/>
            <a:ext cx="2340480" cy="313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4B8FCD76-2DAD-4C03-A23F-CD59A5560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17035" y="1527350"/>
            <a:ext cx="2463392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FE8DC847-7651-4785-9A3A-27055CA17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3239" y="787550"/>
            <a:ext cx="2432661" cy="325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>
            <a:extLst>
              <a:ext uri="{FF2B5EF4-FFF2-40B4-BE49-F238E27FC236}">
                <a16:creationId xmlns:a16="http://schemas.microsoft.com/office/drawing/2014/main" id="{1A5120C3-8B5C-415D-BBE9-E4BF1B471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4246" y="787551"/>
            <a:ext cx="2419368" cy="323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355006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36228-AF42-409E-B2C5-B12482652163}"/>
              </a:ext>
            </a:extLst>
          </p:cNvPr>
          <p:cNvSpPr txBox="1"/>
          <p:nvPr/>
        </p:nvSpPr>
        <p:spPr>
          <a:xfrm>
            <a:off x="838199" y="835139"/>
            <a:ext cx="10622454" cy="8124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конкурс среди дошкольных образовательных организаций: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«Наставник – молодой педагог 2023»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BAEEC2-0A1A-4EFD-AADA-E419E9E4558C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опыта/  Участие в проектной деятельности / Участие в профессиональных конкурсах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C8CB8F9-E886-4886-9C19-5C8944267190}"/>
              </a:ext>
            </a:extLst>
          </p:cNvPr>
          <p:cNvCxnSpPr/>
          <p:nvPr/>
        </p:nvCxnSpPr>
        <p:spPr>
          <a:xfrm>
            <a:off x="930378" y="678664"/>
            <a:ext cx="1033124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8088481-83F8-4EFF-A1B5-066EB2A87871}"/>
              </a:ext>
            </a:extLst>
          </p:cNvPr>
          <p:cNvSpPr txBox="1"/>
          <p:nvPr/>
        </p:nvSpPr>
        <p:spPr>
          <a:xfrm>
            <a:off x="5654491" y="5789760"/>
            <a:ext cx="5607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проект-формула-успеха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vk.com/wall-172752428_19579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8ADB580-4514-4DD8-BB4D-C71F78F8D96F}"/>
              </a:ext>
            </a:extLst>
          </p:cNvPr>
          <p:cNvCxnSpPr/>
          <p:nvPr/>
        </p:nvCxnSpPr>
        <p:spPr>
          <a:xfrm>
            <a:off x="5719313" y="5789760"/>
            <a:ext cx="5634487" cy="164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25F039-DF33-4AC6-975D-E2B0359F3F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8"/>
          <a:stretch>
            <a:fillRect/>
          </a:stretch>
        </p:blipFill>
        <p:spPr>
          <a:xfrm>
            <a:off x="8557567" y="1634697"/>
            <a:ext cx="2814595" cy="39985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2DF383-E359-4D3F-9A9A-9209A84E27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8"/>
          <a:stretch>
            <a:fillRect/>
          </a:stretch>
        </p:blipFill>
        <p:spPr>
          <a:xfrm>
            <a:off x="5654491" y="1634697"/>
            <a:ext cx="2814595" cy="39985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276CCB-4E73-409E-9EE8-9970B628CE7D}"/>
              </a:ext>
            </a:extLst>
          </p:cNvPr>
          <p:cNvSpPr txBox="1"/>
          <p:nvPr/>
        </p:nvSpPr>
        <p:spPr>
          <a:xfrm>
            <a:off x="838199" y="1634697"/>
            <a:ext cx="46319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В целях развития наставнического движения, изучения лучших практик наставничества, транслирования передового опыта наставничества 01 февраля 2023 года на базе детского сада «Снегурочка» прошел конкурс проектов «Наставник - молодой педагог 2023» среди педагогических работников дошкольных образовательных организаций. На конкурс были представлены 23 проекта. </a:t>
            </a:r>
          </a:p>
          <a:p>
            <a:pPr algn="just"/>
            <a:endParaRPr lang="ru-RU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Проектом по наставничеству, представленным </a:t>
            </a:r>
            <a:r>
              <a:rPr lang="ru-RU" sz="1600" err="1" smtClean="0">
                <a:latin typeface="Arial" panose="020b0604020202020204" pitchFamily="34" charset="0"/>
                <a:cs typeface="Arial" panose="020b0604020202020204" pitchFamily="34" charset="0"/>
              </a:rPr>
              <a:t>Янтилиной А. И. и её коллегой-наставником </a:t>
            </a:r>
            <a:r>
              <a:rPr lang="ru-RU" sz="1600" err="1">
                <a:latin typeface="Arial" panose="020b0604020202020204" pitchFamily="34" charset="0"/>
                <a:cs typeface="Arial" panose="020b0604020202020204" pitchFamily="34" charset="0"/>
              </a:rPr>
              <a:t>Давлетбаевой З. Ф., стал проект «Формула успеха». Мы поделились с коллегами своими наработками почти за три года нашей совместной работы, рассказали о своей системе, успехах. И одержали уверенную победу в конкурсе.</a:t>
            </a:r>
          </a:p>
        </p:txBody>
      </p:sp>
    </p:spTree>
    <p:extLst>
      <p:ext uri="{BB962C8B-B14F-4D97-AF65-F5344CB8AC3E}">
        <p14:creationId xmlns:p14="http://schemas.microsoft.com/office/powerpoint/2010/main" val="102082520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C724C1-233F-4FC1-8867-0A79FBC2B0CF}"/>
              </a:ext>
            </a:extLst>
          </p:cNvPr>
          <p:cNvSpPr txBox="1"/>
          <p:nvPr/>
        </p:nvSpPr>
        <p:spPr>
          <a:xfrm>
            <a:off x="838200" y="874089"/>
            <a:ext cx="10515600" cy="7735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Всероссийская </a:t>
            </a: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олимпиада студентов</a:t>
            </a:r>
            <a:r>
              <a:rPr lang="ru-RU"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- профессионал»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89B766-97BD-45D3-9CD6-1E945144738B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Участие в проектной деятельности /Участие в профессиональных конкурсах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15D5DF3-DCC4-41CB-9055-157A73FF3BBE}"/>
              </a:ext>
            </a:extLst>
          </p:cNvPr>
          <p:cNvCxnSpPr/>
          <p:nvPr/>
        </p:nvCxnSpPr>
        <p:spPr>
          <a:xfrm>
            <a:off x="930378" y="678664"/>
            <a:ext cx="1033124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A2BB557-E900-465B-BBB3-A7013B4EDE8A}"/>
              </a:ext>
            </a:extLst>
          </p:cNvPr>
          <p:cNvSpPr txBox="1"/>
          <p:nvPr/>
        </p:nvSpPr>
        <p:spPr>
          <a:xfrm>
            <a:off x="6572450" y="5789760"/>
            <a:ext cx="4689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я-профессионал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vk.com/wall-194433110_1346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A1EDCDE-43C3-4382-B6F2-1C290372137D}"/>
              </a:ext>
            </a:extLst>
          </p:cNvPr>
          <p:cNvCxnSpPr/>
          <p:nvPr/>
        </p:nvCxnSpPr>
        <p:spPr>
          <a:xfrm>
            <a:off x="6664629" y="5791409"/>
            <a:ext cx="468917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DD9B5B0-BEA0-47DF-BE12-D324459378BF}"/>
              </a:ext>
            </a:extLst>
          </p:cNvPr>
          <p:cNvSpPr txBox="1"/>
          <p:nvPr/>
        </p:nvSpPr>
        <p:spPr>
          <a:xfrm>
            <a:off x="3795622" y="1631791"/>
            <a:ext cx="2646559" cy="4185761"/>
          </a:xfrm>
          <a:prstGeom prst="rect">
            <a:avLst/>
          </a:prstGeom>
          <a:noFill/>
        </p:spPr>
        <p:txBody>
          <a:bodyPr wrap="square" numCol="1" spcCol="288000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декабре 2022 г. приняла участие во Всероссийской Олимпиаде студентов «Я – профессионал».</a:t>
            </a:r>
          </a:p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Это проект президентской платформы «Россия – страна возможностей». Масштабное практико-ориентированное состязание для студентов разных направлений подготовки: технических, гуманитарных, естественно-научных, педагогических, аграрных и медицинских. Задания для участников составляют эксперты из ведущих российских вузов и крупнейших компаний страны.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D545804-4EE2-473B-BEA4-862866D61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0377" y="1702512"/>
            <a:ext cx="2727893" cy="390086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EA90A16F-B3D5-429B-9E82-798037DC1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7"/>
          <a:stretch>
            <a:fillRect/>
          </a:stretch>
        </p:blipFill>
        <p:spPr bwMode="auto">
          <a:xfrm>
            <a:off x="9316528" y="3321938"/>
            <a:ext cx="2037272" cy="238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D25F7076-D0BF-421C-96CD-8968DFF53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4629" y="3898575"/>
            <a:ext cx="2418985" cy="181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7F83BB52-EEE9-44E5-8F1A-A32058B8C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16528" y="1666022"/>
            <a:ext cx="2037272" cy="152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F7E939-E4AB-45A1-957A-F8B4BD259C19}"/>
              </a:ext>
            </a:extLst>
          </p:cNvPr>
          <p:cNvSpPr txBox="1"/>
          <p:nvPr/>
        </p:nvSpPr>
        <p:spPr>
          <a:xfrm>
            <a:off x="6534360" y="1659382"/>
            <a:ext cx="26414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рамках проекта проверялись как теоретические знания соревнующихся, так и их практические компетенции.</a:t>
            </a:r>
          </a:p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Олимпиада проходила при поддержке Министерства науки и высшего образования РФ.</a:t>
            </a:r>
          </a:p>
        </p:txBody>
      </p:sp>
    </p:spTree>
    <p:extLst>
      <p:ext uri="{BB962C8B-B14F-4D97-AF65-F5344CB8AC3E}">
        <p14:creationId xmlns:p14="http://schemas.microsoft.com/office/powerpoint/2010/main" val="2141314548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EA1F6-2991-41C9-A06A-87D46184D77F}"/>
              </a:ext>
            </a:extLst>
          </p:cNvPr>
          <p:cNvSpPr txBox="1"/>
          <p:nvPr/>
        </p:nvSpPr>
        <p:spPr>
          <a:xfrm>
            <a:off x="838200" y="916414"/>
            <a:ext cx="10515600" cy="7073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</a:t>
            </a: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фестиваль театрального искусства: 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«PRO-СТРАНСТВО - территория молодых педагогов»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851685-4DBC-4C1E-81F1-1AACDF0B3386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Участие в профессиональных конкурсах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645235C-10C7-44B9-A815-06FEB80C937E}"/>
              </a:ext>
            </a:extLst>
          </p:cNvPr>
          <p:cNvCxnSpPr/>
          <p:nvPr/>
        </p:nvCxnSpPr>
        <p:spPr>
          <a:xfrm>
            <a:off x="930378" y="678664"/>
            <a:ext cx="1033124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9B82D2A-26D6-4A1D-97FD-CDEFBD34152C}"/>
              </a:ext>
            </a:extLst>
          </p:cNvPr>
          <p:cNvSpPr txBox="1"/>
          <p:nvPr/>
        </p:nvSpPr>
        <p:spPr>
          <a:xfrm>
            <a:off x="6572450" y="5789760"/>
            <a:ext cx="46891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конкурс-пространство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C1F0AAF-875C-4585-BB85-94ADC81CE7E4}"/>
              </a:ext>
            </a:extLst>
          </p:cNvPr>
          <p:cNvCxnSpPr/>
          <p:nvPr/>
        </p:nvCxnSpPr>
        <p:spPr>
          <a:xfrm>
            <a:off x="6664629" y="5791409"/>
            <a:ext cx="468917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8F1A66-C6EA-42C4-97F9-397502ACC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441" y="1974314"/>
            <a:ext cx="4753670" cy="35652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8FFFCE-5DE0-4DAA-AD13-C0E643DC8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233" y="3976668"/>
            <a:ext cx="1680654" cy="23148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D6D1DD-F6BD-4C3D-A75B-B8E7507C00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919" y="3988580"/>
            <a:ext cx="1698818" cy="232714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2B73AEE-9F74-4166-99A1-D019BCF225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8" y="3988580"/>
            <a:ext cx="1757482" cy="23335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15F681-39F2-498A-AEB3-615F2D955120}"/>
              </a:ext>
            </a:extLst>
          </p:cNvPr>
          <p:cNvSpPr txBox="1"/>
          <p:nvPr/>
        </p:nvSpPr>
        <p:spPr>
          <a:xfrm>
            <a:off x="838199" y="1875604"/>
            <a:ext cx="56440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300">
                <a:latin typeface="Arial" panose="020b0604020202020204" pitchFamily="34" charset="0"/>
                <a:cs typeface="Arial" panose="020b0604020202020204" pitchFamily="34" charset="0"/>
              </a:rPr>
              <a:t>С сентября по октябрь месяц включительно Янтилина А.И. приняла участие в данном конкурсе. Активно и творчески участвовала в мероприятиях, таких как: конкурс молодых чтецов, выставка художественного творчества «Театр в отражении рисунка», мастер-класс «Мой мир-театр», конкурс театрального мастерства «Молодые дарования», конкурс мультфильмов "Театр для дошколят".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4C391A-0FED-41FB-8423-91284212DC05}"/>
              </a:ext>
            </a:extLst>
          </p:cNvPr>
          <p:cNvSpPr txBox="1"/>
          <p:nvPr/>
        </p:nvSpPr>
        <p:spPr>
          <a:xfrm>
            <a:off x="838198" y="3173418"/>
            <a:ext cx="55606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>
                <a:latin typeface="Arial" panose="020b0604020202020204" pitchFamily="34" charset="0"/>
                <a:cs typeface="Arial" panose="020b0604020202020204" pitchFamily="34" charset="0"/>
              </a:rPr>
              <a:t>Стала лауреатом I степени конкурса художественного творчества «Театр в отражении рисунка" и удостоена дипломами в конкурсе молодых чтецов и в конкурсе мультфильмов.</a:t>
            </a:r>
          </a:p>
        </p:txBody>
      </p:sp>
    </p:spTree>
    <p:extLst>
      <p:ext uri="{BB962C8B-B14F-4D97-AF65-F5344CB8AC3E}">
        <p14:creationId xmlns:p14="http://schemas.microsoft.com/office/powerpoint/2010/main" val="1060803253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A0E19-5D2A-446A-922D-23C04BAC26B2}"/>
              </a:ext>
            </a:extLst>
          </p:cNvPr>
          <p:cNvSpPr txBox="1"/>
          <p:nvPr/>
        </p:nvSpPr>
        <p:spPr>
          <a:xfrm>
            <a:off x="674914" y="926566"/>
            <a:ext cx="10678886" cy="9490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этап Республиканского профессионального конкурса: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«Педагог года дошкольной образовательной организации»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35D012-EADC-4FC2-8232-8864B5F26180}"/>
              </a:ext>
            </a:extLst>
          </p:cNvPr>
          <p:cNvSpPr txBox="1"/>
          <p:nvPr/>
        </p:nvSpPr>
        <p:spPr>
          <a:xfrm>
            <a:off x="674915" y="420000"/>
            <a:ext cx="107622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Участие в профессиональных конкурсах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6E6C8E3-2829-4003-9654-88ED7B29C482}"/>
              </a:ext>
            </a:extLst>
          </p:cNvPr>
          <p:cNvCxnSpPr/>
          <p:nvPr/>
        </p:nvCxnSpPr>
        <p:spPr>
          <a:xfrm>
            <a:off x="751114" y="678664"/>
            <a:ext cx="765964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E9E0225-E358-41AC-887C-0A8B094C4B36}"/>
              </a:ext>
            </a:extLst>
          </p:cNvPr>
          <p:cNvSpPr txBox="1"/>
          <p:nvPr/>
        </p:nvSpPr>
        <p:spPr>
          <a:xfrm>
            <a:off x="674915" y="5511242"/>
            <a:ext cx="2428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проект-формула-успеха</a:t>
            </a:r>
            <a:endParaRPr lang="ru-RU" sz="12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5E373E-D769-4F10-AB2D-003E0A0BE490}"/>
              </a:ext>
            </a:extLst>
          </p:cNvPr>
          <p:cNvCxnSpPr/>
          <p:nvPr/>
        </p:nvCxnSpPr>
        <p:spPr>
          <a:xfrm>
            <a:off x="674914" y="5517391"/>
            <a:ext cx="251408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E71D968-4A01-4EEB-BE90-F8687834B7A3}"/>
              </a:ext>
            </a:extLst>
          </p:cNvPr>
          <p:cNvSpPr txBox="1"/>
          <p:nvPr/>
        </p:nvSpPr>
        <p:spPr>
          <a:xfrm>
            <a:off x="3374444" y="1875603"/>
            <a:ext cx="287172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Воспитатель МДОБУ д/с "Снегурочка" Янтилина Алина Ирековна приняла участие в муниципальном этапе республиканского конкурса "Педагог года дошкольной образовательной организации".</a:t>
            </a:r>
          </a:p>
          <a:p>
            <a:pPr algn="just">
              <a:spcAft>
                <a:spcPts val="600"/>
              </a:spcAft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Первый тур конкурса - интернет ресурс участников конкурса. Жюри оценивало личные сайты конкурсантов.</a:t>
            </a:r>
          </a:p>
          <a:p>
            <a:pPr algn="just">
              <a:spcAft>
                <a:spcPts val="600"/>
              </a:spcAft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Второе конкурсное задание - " Педагогическое мероприятие с детьми". Третий тур - проведение Мастер-класса и «Презентация проекта по организации профессионального взаимодействия с родителями». Алина Ирековна достойно прошла все туры, завоевала звание лауреата конкурса, награждена Почетной грамотой МКУ «Управления образования Администрации городского округа г. Сибай».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9910B0-FA95-4AA9-AD96-9DFA9274A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965" y="4720767"/>
            <a:ext cx="1651751" cy="123468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9C84AC-F156-4020-9FE8-3FEA34CFB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4" b="33787"/>
          <a:stretch>
            <a:fillRect/>
          </a:stretch>
        </p:blipFill>
        <p:spPr>
          <a:xfrm flipH="1">
            <a:off x="6431618" y="4723196"/>
            <a:ext cx="1643535" cy="12525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BCE01E-A7E3-4608-9255-951C11A3E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405" y="3358841"/>
            <a:ext cx="1643535" cy="12285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4FDA0C-A9D9-49B9-8EBE-13F2DDE0C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966" y="2001622"/>
            <a:ext cx="1643535" cy="122854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8EAEC1-E825-4EDE-965E-15C50D03F4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966" y="3358124"/>
            <a:ext cx="1651751" cy="12346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E2AC175-D2A7-4DA8-A33D-67E6369CB3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405" y="2009718"/>
            <a:ext cx="1643535" cy="122854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DC1E65A-53EE-498E-B025-70FA7AF1E7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528" y="4702891"/>
            <a:ext cx="1672236" cy="122854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864F69-901C-4BD9-B78B-388BF72143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311" y="3358124"/>
            <a:ext cx="1651751" cy="123468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3F72E1B-7B0D-4925-925B-2595647DE0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527" y="2001622"/>
            <a:ext cx="1643535" cy="122854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155FA39-46D4-4E0C-BC0B-EF368014AF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14" y="1930479"/>
            <a:ext cx="2514085" cy="3462796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6359931" y="6072319"/>
            <a:ext cx="258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https://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vk.com/wall-194433110_582</a:t>
            </a:r>
            <a:endParaRPr lang="ru-RU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C5E373E-D769-4F10-AB2D-003E0A0BE490}"/>
              </a:ext>
            </a:extLst>
          </p:cNvPr>
          <p:cNvCxnSpPr/>
          <p:nvPr/>
        </p:nvCxnSpPr>
        <p:spPr>
          <a:xfrm>
            <a:off x="6431618" y="6072319"/>
            <a:ext cx="524444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19339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F522C-57C4-4ACA-88CA-E43B17140F4B}"/>
              </a:ext>
            </a:extLst>
          </p:cNvPr>
          <p:cNvSpPr txBox="1"/>
          <p:nvPr/>
        </p:nvSpPr>
        <p:spPr>
          <a:xfrm>
            <a:off x="838199" y="868527"/>
            <a:ext cx="7050493" cy="14127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ba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АИС</a:t>
            </a:r>
            <a:br>
              <a:rPr lang="ba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a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«Навигатор дополнительного образования детей РБ»</a:t>
            </a:r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7711DB-6154-4E1B-B4D9-D9CDE5602F50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Работа в профессиональных сообществах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6EEA3490-04EC-44D0-8CF7-1737A814FC12}"/>
              </a:ext>
            </a:extLst>
          </p:cNvPr>
          <p:cNvCxnSpPr/>
          <p:nvPr/>
        </p:nvCxnSpPr>
        <p:spPr>
          <a:xfrm>
            <a:off x="930378" y="678664"/>
            <a:ext cx="76011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6419983-81D1-4BD4-A894-D96DF9A894BC}"/>
              </a:ext>
            </a:extLst>
          </p:cNvPr>
          <p:cNvSpPr txBox="1"/>
          <p:nvPr/>
        </p:nvSpPr>
        <p:spPr>
          <a:xfrm>
            <a:off x="6332617" y="6134806"/>
            <a:ext cx="5327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работа-в-навигаторе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820AB12-35E1-4A19-94AE-D25EA8BE3480}"/>
              </a:ext>
            </a:extLst>
          </p:cNvPr>
          <p:cNvCxnSpPr/>
          <p:nvPr/>
        </p:nvCxnSpPr>
        <p:spPr>
          <a:xfrm>
            <a:off x="6423405" y="6134806"/>
            <a:ext cx="468917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7ABF3D-04F5-4C2F-A64A-5D6AD5FE4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8" t="5781" r="6706" b="5725"/>
          <a:stretch>
            <a:fillRect/>
          </a:stretch>
        </p:blipFill>
        <p:spPr>
          <a:xfrm>
            <a:off x="7755109" y="868527"/>
            <a:ext cx="3357467" cy="495862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A01BD-D76E-49CD-B951-ADB77ACEDD59}"/>
              </a:ext>
            </a:extLst>
          </p:cNvPr>
          <p:cNvSpPr txBox="1"/>
          <p:nvPr/>
        </p:nvSpPr>
        <p:spPr>
          <a:xfrm>
            <a:off x="801583" y="2293727"/>
            <a:ext cx="6497944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рамках МДОБУ д/с «Снегурочка» с 2021г. Янтилина А. И. ведет работу с АИС «Навигатор ДОД РБ»</a:t>
            </a:r>
          </a:p>
          <a:p>
            <a:pPr algn="just"/>
            <a:r>
              <a:rPr lang="ru-RU"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(Приказ №11 от 09.01.2023 г. о назначении ответственного лица за работу в интернет-портале Навигатор дополнительного образования детей)</a:t>
            </a:r>
          </a:p>
          <a:p>
            <a:pPr algn="just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400" err="1">
                <a:latin typeface="Arial" panose="020b0604020202020204" pitchFamily="34" charset="0"/>
                <a:cs typeface="Arial" panose="020b0604020202020204" pitchFamily="34" charset="0"/>
              </a:rPr>
              <a:t>Янтилиной А. И. осуществляется:</a:t>
            </a:r>
          </a:p>
          <a:p>
            <a:pPr marL="285750" indent="-285750" algn="just">
              <a:spcAft>
                <a:spcPts val="600"/>
              </a:spcAft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обработка заявок воспитанников на программы, комплектование групп и ведение журнала посещаемости занятий в Навигаторе;</a:t>
            </a:r>
          </a:p>
          <a:p>
            <a:pPr marL="285750" indent="-285750" algn="just">
              <a:spcAft>
                <a:spcPts val="600"/>
              </a:spcAft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контроль и произведение операций по переводу учащихся на следующий год обучения, в другую группу и тд;</a:t>
            </a:r>
          </a:p>
          <a:p>
            <a:pPr marL="285750" indent="-285750" algn="just">
              <a:spcAft>
                <a:spcPts val="600"/>
              </a:spcAft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произведение в Навигаторе отчисление воспитанников, закончивших обучение;</a:t>
            </a:r>
          </a:p>
          <a:p>
            <a:pPr marL="285750" indent="-285750" algn="just">
              <a:spcAft>
                <a:spcPts val="600"/>
              </a:spcAft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систематическое редактирование карточек дополнительных образовательных общеобразовательных программ в соответствии с инструкциями по работе в Навигаторе</a:t>
            </a:r>
          </a:p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6CADB6D4-4934-42C2-A051-F1BD3C6FE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001" y="5737598"/>
            <a:ext cx="3442704" cy="8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785089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BE9F56-6418-44E1-B3D3-645AA1F6597B}"/>
              </a:ext>
            </a:extLst>
          </p:cNvPr>
          <p:cNvSpPr txBox="1"/>
          <p:nvPr/>
        </p:nvSpPr>
        <p:spPr>
          <a:xfrm>
            <a:off x="820947" y="413441"/>
            <a:ext cx="100310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Развитие профессиональной компетенции / Курсы повышения квалификации</a:t>
            </a:r>
            <a:endParaRPr lang="ru-RU" sz="1000" spc="300">
              <a:solidFill>
                <a:srgbClr val="009999"/>
              </a:solidFill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BDC5B48-A9AE-448C-B928-9503CA2B4B09}"/>
              </a:ext>
            </a:extLst>
          </p:cNvPr>
          <p:cNvCxnSpPr/>
          <p:nvPr/>
        </p:nvCxnSpPr>
        <p:spPr>
          <a:xfrm>
            <a:off x="913125" y="635532"/>
            <a:ext cx="74286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FE29EBE-2A90-4BC2-AA3A-FABAD276B100}"/>
              </a:ext>
            </a:extLst>
          </p:cNvPr>
          <p:cNvSpPr txBox="1"/>
          <p:nvPr/>
        </p:nvSpPr>
        <p:spPr>
          <a:xfrm>
            <a:off x="820947" y="321993"/>
            <a:ext cx="10515600" cy="12351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A364A9-13B4-40F1-A543-571E0BA74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58569" y="920307"/>
            <a:ext cx="2360859" cy="32517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6B4CA9-4294-4796-B9CC-95846229784A}"/>
              </a:ext>
            </a:extLst>
          </p:cNvPr>
          <p:cNvSpPr txBox="1"/>
          <p:nvPr/>
        </p:nvSpPr>
        <p:spPr>
          <a:xfrm>
            <a:off x="825777" y="3853317"/>
            <a:ext cx="341136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Оценка качества дошкольного образования (дистанционно). ГАУ ДПО ИРО РБ, г. Уфа, 2022 г., 72 ч</a:t>
            </a:r>
          </a:p>
          <a:p>
            <a:pPr algn="just" fontAlgn="base">
              <a:buClr>
                <a:srgbClr val="FF822D"/>
              </a:buClr>
            </a:pPr>
            <a:endParaRPr lang="ru-RU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Использование информационно-коммуникационных технологий в условиях реализации ФГОС и профстандарта педагога. ООО Учебный центр "Авангард«. г. Сибай, 2020 г., 72 ч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D8ECCD-FD2C-434B-8994-2D917664CF63}"/>
              </a:ext>
            </a:extLst>
          </p:cNvPr>
          <p:cNvSpPr txBox="1"/>
          <p:nvPr/>
        </p:nvSpPr>
        <p:spPr>
          <a:xfrm>
            <a:off x="4309404" y="1388379"/>
            <a:ext cx="353868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Формирование культуры безопасного поведения детей дошкольного возраста в дорожном движении (дистанционно). ГАУ ДПО ИРО РБ. г. Уфа, 2021 г, 48 ч.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Организация развивающей предметно- пространственной среды в ДОО в соответствии с ФГОС ДО (дистанционно): ГАУ ДПО ИРО РБ, г. Уфа, 2021 г., 72 ч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Навыки оказания первой помощи в образовательных организациях. ООО "Центр инновационного образования и воспитания«. г. Саратов, 2021 г, 36 ч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Психолого-педагогическое сопровождение детей раннего и дошкольного возраста с ОВЗ в свете требований ФГОС ДО" (дистанционно). ГАУ ДПО ИРО РБ, г. Уфа, 2020 г., 72 ч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CC5048-0BBB-4B11-A492-FF2140FD1F9A}"/>
              </a:ext>
            </a:extLst>
          </p:cNvPr>
          <p:cNvSpPr txBox="1"/>
          <p:nvPr/>
        </p:nvSpPr>
        <p:spPr>
          <a:xfrm>
            <a:off x="7947806" y="1382786"/>
            <a:ext cx="353868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Обеспечение санитарно-эпидемиологических требований к образовательным организациям согласно СП 2.4.3648-20. ООО "Центр инновационного образования и воспитания«. г. Саратов, 2021 г, 36 ч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 воспитателя как основа успешного внедрения новой федеральной образовательной программы дошкольного образования 2023: ООО "Федерация развития образования«, г. Брянск, 2023 г., 144 ч.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350">
                <a:latin typeface="Arial" panose="020b0604020202020204" pitchFamily="34" charset="0"/>
                <a:cs typeface="Arial" panose="020b0604020202020204" pitchFamily="34" charset="0"/>
              </a:rPr>
              <a:t>Оказание первой помощи пострадавшим на рабочих местах. ГАУ ПОУ РБ «Сибайский медицинский колледж», г. Сибай, 2021 г., 16 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D0176-A78C-4727-A334-AB5CA8A2DCAD}"/>
              </a:ext>
            </a:extLst>
          </p:cNvPr>
          <p:cNvSpPr txBox="1"/>
          <p:nvPr/>
        </p:nvSpPr>
        <p:spPr>
          <a:xfrm>
            <a:off x="8155049" y="5469144"/>
            <a:ext cx="32691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квалификация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81F05CB-506C-456E-8E5E-E680321FC7E8}"/>
              </a:ext>
            </a:extLst>
          </p:cNvPr>
          <p:cNvCxnSpPr/>
          <p:nvPr/>
        </p:nvCxnSpPr>
        <p:spPr>
          <a:xfrm>
            <a:off x="8212347" y="5429227"/>
            <a:ext cx="321187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860916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95180-8611-4D76-94D0-BCA082B402C3}"/>
              </a:ext>
            </a:extLst>
          </p:cNvPr>
          <p:cNvSpPr txBox="1"/>
          <p:nvPr/>
        </p:nvSpPr>
        <p:spPr>
          <a:xfrm>
            <a:off x="838199" y="826553"/>
            <a:ext cx="6966858" cy="70637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ba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ММО МДОБУ д/с «Снегурочка»</a:t>
            </a:r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DA949A-8180-45E0-852B-9EA505986530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Работа в профессиональных сообществах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6FB19EB5-64E1-499B-A7BE-DC3D092CBB8B}"/>
              </a:ext>
            </a:extLst>
          </p:cNvPr>
          <p:cNvCxnSpPr/>
          <p:nvPr/>
        </p:nvCxnSpPr>
        <p:spPr>
          <a:xfrm>
            <a:off x="930378" y="678664"/>
            <a:ext cx="760114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67AB21F-C541-48DD-A44C-A81833B6D3AA}"/>
              </a:ext>
            </a:extLst>
          </p:cNvPr>
          <p:cNvSpPr txBox="1"/>
          <p:nvPr/>
        </p:nvSpPr>
        <p:spPr>
          <a:xfrm>
            <a:off x="3530194" y="6062683"/>
            <a:ext cx="81294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aaakabaewa.wixsite.com/yantilina/</a:t>
            </a:r>
            <a:r>
              <a:rPr lang="ru-RU" sz="10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работа-в-ммо</a:t>
            </a:r>
            <a:endParaRPr lang="ru-RU" sz="10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A1014FD-A023-4C54-9D71-EDD03CD4A18A}"/>
              </a:ext>
            </a:extLst>
          </p:cNvPr>
          <p:cNvCxnSpPr/>
          <p:nvPr/>
        </p:nvCxnSpPr>
        <p:spPr>
          <a:xfrm>
            <a:off x="3633133" y="6015812"/>
            <a:ext cx="802650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D453BBE-92A3-4836-9857-CB5035AF3DAC}"/>
              </a:ext>
            </a:extLst>
          </p:cNvPr>
          <p:cNvSpPr txBox="1"/>
          <p:nvPr/>
        </p:nvSpPr>
        <p:spPr>
          <a:xfrm>
            <a:off x="838199" y="1412187"/>
            <a:ext cx="25837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План мероприятий мини-метод объединения молодых педагогов в МДОБУ д/с «Снегурочка» на 2022 – 2023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уч.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0A84FC-04D3-4DDA-8565-5ADFA3FFFA5B}"/>
              </a:ext>
            </a:extLst>
          </p:cNvPr>
          <p:cNvSpPr txBox="1"/>
          <p:nvPr/>
        </p:nvSpPr>
        <p:spPr>
          <a:xfrm>
            <a:off x="838199" y="5925080"/>
            <a:ext cx="25724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000" smtClean="0">
                <a:latin typeface="Arial" panose="020b0604020202020204" pitchFamily="34" charset="0"/>
                <a:cs typeface="Arial" panose="020b0604020202020204" pitchFamily="34" charset="0"/>
              </a:rPr>
              <a:t>Приказ №175 от 09.01.2023 о назначении ответственных лиц за организацию ММО воспитателей</a:t>
            </a:r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50A37-B8CE-480B-969D-EE1713336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133" y="1448595"/>
            <a:ext cx="2386841" cy="41908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8F594A-BB21-4BD3-8F99-8E5B536DCE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117" y="1402097"/>
            <a:ext cx="2386840" cy="42373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55528C-0DCC-4DAF-8B8C-8ECB3D6042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100" y="1392017"/>
            <a:ext cx="2830538" cy="42474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F5AD2E-2FF2-4B86-B6ED-4AACB835DCF9}"/>
              </a:ext>
            </a:extLst>
          </p:cNvPr>
          <p:cNvSpPr txBox="1"/>
          <p:nvPr/>
        </p:nvSpPr>
        <p:spPr>
          <a:xfrm>
            <a:off x="8766427" y="5738814"/>
            <a:ext cx="267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https://vk.com/wall-194433110_1452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259F65-51B4-4429-9701-8CC74D429A9E}"/>
              </a:ext>
            </a:extLst>
          </p:cNvPr>
          <p:cNvSpPr txBox="1"/>
          <p:nvPr/>
        </p:nvSpPr>
        <p:spPr>
          <a:xfrm>
            <a:off x="3530194" y="5731520"/>
            <a:ext cx="267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https://vk.com/wall-194433110_1320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5D98A8-4AA8-48DA-BF98-FDBD7B690704}"/>
              </a:ext>
            </a:extLst>
          </p:cNvPr>
          <p:cNvSpPr txBox="1"/>
          <p:nvPr/>
        </p:nvSpPr>
        <p:spPr>
          <a:xfrm>
            <a:off x="6200925" y="5738813"/>
            <a:ext cx="265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https://vk.com/wall-194433110_1134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73" y="2581738"/>
            <a:ext cx="2331878" cy="32967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5687269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2A421-7E3F-4A70-A032-42E9E421C10C}"/>
              </a:ext>
            </a:extLst>
          </p:cNvPr>
          <p:cNvSpPr txBox="1"/>
          <p:nvPr/>
        </p:nvSpPr>
        <p:spPr>
          <a:xfrm>
            <a:off x="700184" y="1012371"/>
            <a:ext cx="10515600" cy="5457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ba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Выступление на </a:t>
            </a:r>
            <a:r>
              <a:rPr lang="ru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Фестивале «Звездная дорожка»: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1310DA-30CF-4F52-B0CD-3AFBE1F061D8}"/>
              </a:ext>
            </a:extLst>
          </p:cNvPr>
          <p:cNvSpPr txBox="1"/>
          <p:nvPr/>
        </p:nvSpPr>
        <p:spPr>
          <a:xfrm>
            <a:off x="700184" y="420000"/>
            <a:ext cx="10598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Выступления на научно-методических мероприятиях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AD64AD9-968E-4AFF-888F-A74B82B4C2F0}"/>
              </a:ext>
            </a:extLst>
          </p:cNvPr>
          <p:cNvCxnSpPr/>
          <p:nvPr/>
        </p:nvCxnSpPr>
        <p:spPr>
          <a:xfrm flipV="1">
            <a:off x="792362" y="666221"/>
            <a:ext cx="8437902" cy="1244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CC1F08A-4AA4-45CD-9090-5527D419671C}"/>
              </a:ext>
            </a:extLst>
          </p:cNvPr>
          <p:cNvSpPr txBox="1"/>
          <p:nvPr/>
        </p:nvSpPr>
        <p:spPr>
          <a:xfrm>
            <a:off x="700184" y="5290667"/>
            <a:ext cx="2208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сайте, </a:t>
            </a:r>
            <a:r>
              <a:rPr lang="en-US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US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://aaakabaewa.wixsite.com/yantilina/</a:t>
            </a:r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мастер-класс-маленькие-художники</a:t>
            </a:r>
            <a:endParaRPr lang="ru-RU" sz="12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498DCC0-7F92-4FE3-904C-4026F0DA296B}"/>
              </a:ext>
            </a:extLst>
          </p:cNvPr>
          <p:cNvCxnSpPr/>
          <p:nvPr/>
        </p:nvCxnSpPr>
        <p:spPr>
          <a:xfrm>
            <a:off x="778639" y="5224155"/>
            <a:ext cx="213046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BC57C68-7ABA-44F5-9A8F-4222CCFB0E90}"/>
              </a:ext>
            </a:extLst>
          </p:cNvPr>
          <p:cNvSpPr txBox="1"/>
          <p:nvPr/>
        </p:nvSpPr>
        <p:spPr>
          <a:xfrm>
            <a:off x="8397735" y="6127828"/>
            <a:ext cx="2894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https://vk.com/wall-194433110_1539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B0EF23-ADF3-41CB-B864-5B0BD7B62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820" y="1707939"/>
            <a:ext cx="3069541" cy="44198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CB240F5-8A7D-4894-A0F1-4DFC81A79E45}"/>
              </a:ext>
            </a:extLst>
          </p:cNvPr>
          <p:cNvSpPr txBox="1"/>
          <p:nvPr/>
        </p:nvSpPr>
        <p:spPr>
          <a:xfrm>
            <a:off x="3107436" y="4637306"/>
            <a:ext cx="21273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Воспитатель Янтилина А.И. провела мастер-класс «Маленькие художники» на площадке «Дополнительное образование в детском саду».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6E4849-2736-42EA-9184-2510AE886E3D}"/>
              </a:ext>
            </a:extLst>
          </p:cNvPr>
          <p:cNvSpPr txBox="1"/>
          <p:nvPr/>
        </p:nvSpPr>
        <p:spPr>
          <a:xfrm>
            <a:off x="5433164" y="4373502"/>
            <a:ext cx="268380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</a:p>
          <a:p>
            <a:pPr algn="just"/>
            <a:r>
              <a:rPr lang="ru-RU" sz="1300">
                <a:latin typeface="Arial" panose="020b0604020202020204" pitchFamily="34" charset="0"/>
                <a:cs typeface="Arial" panose="020b0604020202020204" pitchFamily="34" charset="0"/>
              </a:rPr>
              <a:t>ознакомить педагогов дошкольных образовательных учреждений ГО г. Сибай с результатами обучения детей 4-7 лет нетрадиционным техникам рисования по дополнительной образовательной программе "Маленькие художники"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7C3AD43-017B-4259-8EAE-7E911F64C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017" y="2303626"/>
            <a:ext cx="2560041" cy="19200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E38D7F5-5ADF-4A01-B38B-712F8A8169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39" y="2240244"/>
            <a:ext cx="2130468" cy="28406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A2413A8-E1C5-4072-988C-48F6328C46C4}"/>
              </a:ext>
            </a:extLst>
          </p:cNvPr>
          <p:cNvSpPr txBox="1"/>
          <p:nvPr/>
        </p:nvSpPr>
        <p:spPr>
          <a:xfrm>
            <a:off x="3095411" y="2237620"/>
            <a:ext cx="213942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С 13.03 по 17.03.2023г. педагоги МДОБУ д/с "Снегурочка" принимали активное участие в муниципальном фестивале "Звёздная дорожка", посвященного Году педагога и наставника.</a:t>
            </a:r>
          </a:p>
          <a:p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610A7D-0CCD-4089-9FB2-FE7CDC866804}"/>
              </a:ext>
            </a:extLst>
          </p:cNvPr>
          <p:cNvSpPr txBox="1"/>
          <p:nvPr/>
        </p:nvSpPr>
        <p:spPr>
          <a:xfrm>
            <a:off x="691832" y="1269995"/>
            <a:ext cx="10984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образовательная деятельность «Маленькие художники»</a:t>
            </a:r>
          </a:p>
        </p:txBody>
      </p:sp>
    </p:spTree>
    <p:extLst>
      <p:ext uri="{BB962C8B-B14F-4D97-AF65-F5344CB8AC3E}">
        <p14:creationId xmlns:p14="http://schemas.microsoft.com/office/powerpoint/2010/main" val="3583731552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C6498A-DE42-4C2A-AD14-7276DA1E3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425" y="3427146"/>
            <a:ext cx="1707950" cy="12809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D5192-3E21-4921-AC70-6092E83BF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825" y="3427146"/>
            <a:ext cx="1683908" cy="12629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97CA40-F352-480F-ABFD-8E95CA84E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849" y="3445179"/>
            <a:ext cx="1683907" cy="12629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AB5781-9EE3-4CA6-98C2-91637E9FAB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376" y="4860259"/>
            <a:ext cx="1731382" cy="12985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D9EF0D-56FA-454B-A912-0D337B1A2E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427" y="1994496"/>
            <a:ext cx="1707948" cy="12809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9BB699-5DD8-4C35-AB54-BB713118A4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817" y="4859797"/>
            <a:ext cx="1707949" cy="12809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10BCAD-8FF7-42A1-85F7-6E97CD316FB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825" y="1994493"/>
            <a:ext cx="1698241" cy="12736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8D12DC-D38F-4750-B849-1B3BFA5F11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825" y="4865736"/>
            <a:ext cx="1683908" cy="1262931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C72E42-FDEA-44FC-AE37-1D3CC20135C4}"/>
              </a:ext>
            </a:extLst>
          </p:cNvPr>
          <p:cNvSpPr txBox="1"/>
          <p:nvPr/>
        </p:nvSpPr>
        <p:spPr>
          <a:xfrm>
            <a:off x="722525" y="753190"/>
            <a:ext cx="10515600" cy="1112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ba-RU" sz="1600" u="sng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u="sng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еминар-практикум на ГМО воспитателей старших и подготовительных к школе групп: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«Воспитание нравственно-патриотических чувств дошкольников</a:t>
            </a:r>
            <a:r>
              <a:rPr lang="ru-RU" sz="280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28146E-542C-4B74-A4B9-52BB95E74B42}"/>
              </a:ext>
            </a:extLst>
          </p:cNvPr>
          <p:cNvSpPr txBox="1"/>
          <p:nvPr/>
        </p:nvSpPr>
        <p:spPr>
          <a:xfrm>
            <a:off x="718321" y="402429"/>
            <a:ext cx="10598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Выступления на научно-методических мероприятиях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023893A-E3F3-47C2-B006-67865C3A3D93}"/>
              </a:ext>
            </a:extLst>
          </p:cNvPr>
          <p:cNvCxnSpPr/>
          <p:nvPr/>
        </p:nvCxnSpPr>
        <p:spPr>
          <a:xfrm flipV="1">
            <a:off x="810499" y="648650"/>
            <a:ext cx="8437902" cy="1244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DE2BD33-061F-4857-A720-DAC371D95753}"/>
              </a:ext>
            </a:extLst>
          </p:cNvPr>
          <p:cNvSpPr txBox="1"/>
          <p:nvPr/>
        </p:nvSpPr>
        <p:spPr>
          <a:xfrm>
            <a:off x="634963" y="5437201"/>
            <a:ext cx="2777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</a:t>
            </a:r>
            <a:r>
              <a:rPr lang="ru-RU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сайте:</a:t>
            </a:r>
          </a:p>
          <a:p>
            <a:r>
              <a:rPr lang="en-US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</a:t>
            </a:r>
            <a:r>
              <a:rPr lang="en-US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://</a:t>
            </a:r>
            <a:r>
              <a:rPr lang="en-US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aaakabaewa.wixsite.com/yantilina/</a:t>
            </a:r>
            <a:r>
              <a:rPr lang="ru-RU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воспитание-нпч</a:t>
            </a:r>
            <a:endParaRPr lang="ru-RU" sz="1200" spc="150" smtClean="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9F6101D-7B96-4F5D-91F5-3D448FA9FF7C}"/>
              </a:ext>
            </a:extLst>
          </p:cNvPr>
          <p:cNvCxnSpPr/>
          <p:nvPr/>
        </p:nvCxnSpPr>
        <p:spPr>
          <a:xfrm>
            <a:off x="718321" y="5350499"/>
            <a:ext cx="277756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4D449DD-1D3F-4621-9880-1265976B152A}"/>
              </a:ext>
            </a:extLst>
          </p:cNvPr>
          <p:cNvSpPr txBox="1"/>
          <p:nvPr/>
        </p:nvSpPr>
        <p:spPr>
          <a:xfrm>
            <a:off x="634963" y="1878256"/>
            <a:ext cx="28609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семинара - практикума:</a:t>
            </a:r>
          </a:p>
          <a:p>
            <a:pPr algn="just"/>
            <a:endParaRPr lang="ru-RU" sz="1400">
              <a:solidFill>
                <a:srgbClr val="FF82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повысить педагогическую компетентность педагогов по вопросам нравственно-патриотического воспитания дошкольников;</a:t>
            </a:r>
          </a:p>
          <a:p>
            <a:pPr marL="285750" lvl="0" indent="-285750" algn="just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обобщить знания педагогов об этапах нравственно-патриотического воспитания, формах и методах работы;</a:t>
            </a:r>
          </a:p>
          <a:p>
            <a:pPr marL="285750" lvl="0" indent="-285750" algn="just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повысить интерес педагогов к данной проблеме.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DBE52C8-AE81-4C67-A584-0249555EA1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513" y="1976922"/>
            <a:ext cx="1731380" cy="12985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D8F7643-6853-450D-A798-EFF328723B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115" y="1976160"/>
            <a:ext cx="2332254" cy="41233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63F6A9A-54ED-4A1A-B67C-C616B9D8035E}"/>
              </a:ext>
            </a:extLst>
          </p:cNvPr>
          <p:cNvSpPr txBox="1"/>
          <p:nvPr/>
        </p:nvSpPr>
        <p:spPr>
          <a:xfrm>
            <a:off x="3500159" y="6182450"/>
            <a:ext cx="24801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https://vk.com/wall-194433110_1375</a:t>
            </a: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9F6101D-7B96-4F5D-91F5-3D448FA9FF7C}"/>
              </a:ext>
            </a:extLst>
          </p:cNvPr>
          <p:cNvCxnSpPr/>
          <p:nvPr/>
        </p:nvCxnSpPr>
        <p:spPr>
          <a:xfrm>
            <a:off x="3574115" y="6158795"/>
            <a:ext cx="233225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7712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A62D6-FF7E-464E-B919-81DED97E0251}"/>
              </a:ext>
            </a:extLst>
          </p:cNvPr>
          <p:cNvSpPr txBox="1"/>
          <p:nvPr/>
        </p:nvSpPr>
        <p:spPr>
          <a:xfrm>
            <a:off x="752362" y="807652"/>
            <a:ext cx="10515600" cy="45863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a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Выступление на педсовете в МДОБУ д/с «Снегурочка» "Познавательное развитие дошкольников</a:t>
            </a:r>
            <a:r>
              <a:rPr lang="ru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542B9B-8559-44FD-8CE0-54011A1024C5}"/>
              </a:ext>
            </a:extLst>
          </p:cNvPr>
          <p:cNvSpPr txBox="1"/>
          <p:nvPr/>
        </p:nvSpPr>
        <p:spPr>
          <a:xfrm>
            <a:off x="783542" y="420000"/>
            <a:ext cx="10515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Выступления на научно-методических мероприятиях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DA129BE-36B5-499C-9608-E9D3CC1D6919}"/>
              </a:ext>
            </a:extLst>
          </p:cNvPr>
          <p:cNvCxnSpPr/>
          <p:nvPr/>
        </p:nvCxnSpPr>
        <p:spPr>
          <a:xfrm>
            <a:off x="841920" y="666221"/>
            <a:ext cx="85586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69F812D-9286-42C8-97ED-56A53DD4ED1E}"/>
              </a:ext>
            </a:extLst>
          </p:cNvPr>
          <p:cNvSpPr txBox="1"/>
          <p:nvPr/>
        </p:nvSpPr>
        <p:spPr>
          <a:xfrm>
            <a:off x="752362" y="6079736"/>
            <a:ext cx="3818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 err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лэпбук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ED68D1-4F4A-47AD-A6A3-04FB7ADAC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929" y="1969264"/>
            <a:ext cx="2963384" cy="4105016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E48D89-B042-44B3-8E6C-BB47BDDDFC81}"/>
              </a:ext>
            </a:extLst>
          </p:cNvPr>
          <p:cNvSpPr txBox="1"/>
          <p:nvPr/>
        </p:nvSpPr>
        <p:spPr>
          <a:xfrm>
            <a:off x="8526624" y="6141291"/>
            <a:ext cx="258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https://vk.com/wall-194433110_764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C8AAB6A-2B31-477E-B321-A7490183D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2" b="5774"/>
          <a:stretch>
            <a:fillRect/>
          </a:stretch>
        </p:blipFill>
        <p:spPr bwMode="auto">
          <a:xfrm>
            <a:off x="841920" y="2585861"/>
            <a:ext cx="3619158" cy="223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96DA516-3294-4026-BA17-8DACDA813AE9}"/>
              </a:ext>
            </a:extLst>
          </p:cNvPr>
          <p:cNvSpPr txBox="1"/>
          <p:nvPr/>
        </p:nvSpPr>
        <p:spPr>
          <a:xfrm>
            <a:off x="744383" y="4865250"/>
            <a:ext cx="3792822" cy="1169551"/>
          </a:xfrm>
          <a:prstGeom prst="rect">
            <a:avLst/>
          </a:prstGeom>
          <a:noFill/>
        </p:spPr>
        <p:txBody>
          <a:bodyPr wrap="square" numCol="1" spcCol="288000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На данном педсовете Янтилиной А. И. был представлен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практический опыт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интересного многофункционального пособия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- лэпбук, который помогает детям легко закрепить и обобщить знания.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5744ED-E326-4D8D-8D72-93848E4039DB}"/>
              </a:ext>
            </a:extLst>
          </p:cNvPr>
          <p:cNvSpPr txBox="1"/>
          <p:nvPr/>
        </p:nvSpPr>
        <p:spPr>
          <a:xfrm>
            <a:off x="4601100" y="2470773"/>
            <a:ext cx="3983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Для педагогов была оформлена выставка пособий по познавательному развитию.</a:t>
            </a:r>
            <a:b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Данный педсовет способствовал повышению профессиональной компетенции педагогов.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B0708A-1886-4E3B-A3A0-EF973BBB4C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842" y="3655995"/>
            <a:ext cx="2006492" cy="11364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1E9889-1AE8-419C-9E4D-99EBAF5DE1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842" y="4897858"/>
            <a:ext cx="3619158" cy="15042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875200E-A2B1-4ED3-B4E5-95E1BEBC39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117" y="3655995"/>
            <a:ext cx="1531883" cy="11364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04FBBE2-F3A7-4590-8762-88CB85D7B8D7}"/>
              </a:ext>
            </a:extLst>
          </p:cNvPr>
          <p:cNvSpPr txBox="1"/>
          <p:nvPr/>
        </p:nvSpPr>
        <p:spPr>
          <a:xfrm>
            <a:off x="673809" y="1271224"/>
            <a:ext cx="10844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«ЛЭПБУК, как средство обучения, воспитания, развития детей</a:t>
            </a:r>
          </a:p>
          <a:p>
            <a:r>
              <a:rPr lang="ru-RU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старшего дошкольного возраста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67AC38B-D6E1-4F33-8223-93EFD62F502C}"/>
              </a:ext>
            </a:extLst>
          </p:cNvPr>
          <p:cNvCxnSpPr/>
          <p:nvPr/>
        </p:nvCxnSpPr>
        <p:spPr>
          <a:xfrm>
            <a:off x="831215" y="6034801"/>
            <a:ext cx="361915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67AC38B-D6E1-4F33-8223-93EFD62F502C}"/>
              </a:ext>
            </a:extLst>
          </p:cNvPr>
          <p:cNvCxnSpPr/>
          <p:nvPr/>
        </p:nvCxnSpPr>
        <p:spPr>
          <a:xfrm>
            <a:off x="8602929" y="6141291"/>
            <a:ext cx="296338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309695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A2D26-4B76-4EFC-A42C-587B51D2CA00}"/>
              </a:ext>
            </a:extLst>
          </p:cNvPr>
          <p:cNvSpPr txBox="1"/>
          <p:nvPr/>
        </p:nvSpPr>
        <p:spPr>
          <a:xfrm>
            <a:off x="700184" y="868105"/>
            <a:ext cx="10515600" cy="6749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ba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Выступление </a:t>
            </a:r>
            <a:r>
              <a:rPr lang="ru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en-US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ba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туре </a:t>
            </a:r>
            <a:r>
              <a:rPr lang="ru-RU" sz="14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этапа республиканского конкурса «Педагог года дошкольной образовательной организации»: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AC47A-9655-4DEF-AEC4-2849B146BB74}"/>
              </a:ext>
            </a:extLst>
          </p:cNvPr>
          <p:cNvSpPr txBox="1"/>
          <p:nvPr/>
        </p:nvSpPr>
        <p:spPr>
          <a:xfrm>
            <a:off x="700184" y="420000"/>
            <a:ext cx="10598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Выступления на научно-методических мероприятиях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74D8270D-C9E1-46B0-A4C2-42A3352E861C}"/>
              </a:ext>
            </a:extLst>
          </p:cNvPr>
          <p:cNvCxnSpPr/>
          <p:nvPr/>
        </p:nvCxnSpPr>
        <p:spPr>
          <a:xfrm flipV="1">
            <a:off x="792362" y="666221"/>
            <a:ext cx="8437902" cy="1244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16CC7A2-25B7-4F38-9C9E-409D5BBADE9E}"/>
              </a:ext>
            </a:extLst>
          </p:cNvPr>
          <p:cNvSpPr txBox="1"/>
          <p:nvPr/>
        </p:nvSpPr>
        <p:spPr>
          <a:xfrm>
            <a:off x="6132512" y="5954604"/>
            <a:ext cx="5844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</a:t>
            </a:r>
            <a:r>
              <a:rPr lang="ru-RU" sz="1200" spc="150" smtClean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сайте: </a:t>
            </a:r>
            <a:r>
              <a:rPr lang="en-US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2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взаимодействие-с-родителями</a:t>
            </a:r>
            <a:endParaRPr lang="ru-RU" sz="12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ECA1D5-AE72-4335-819D-AF23C579C0DD}"/>
              </a:ext>
            </a:extLst>
          </p:cNvPr>
          <p:cNvSpPr txBox="1"/>
          <p:nvPr/>
        </p:nvSpPr>
        <p:spPr>
          <a:xfrm>
            <a:off x="700184" y="1333767"/>
            <a:ext cx="109612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«Презентация проекта по организации профессионального взаимодействия с родителями»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6D6DD2-563A-463E-A4B1-C255F99F7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392" y="4138047"/>
            <a:ext cx="2565575" cy="17160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433DA5-570C-42E2-BB54-C08F697A71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549"/>
          <a:stretch>
            <a:fillRect/>
          </a:stretch>
        </p:blipFill>
        <p:spPr>
          <a:xfrm>
            <a:off x="9054631" y="2287874"/>
            <a:ext cx="2565575" cy="17160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9C0DA2-4C90-413A-8C47-F826DB71D5FD}"/>
              </a:ext>
            </a:extLst>
          </p:cNvPr>
          <p:cNvSpPr txBox="1"/>
          <p:nvPr/>
        </p:nvSpPr>
        <p:spPr>
          <a:xfrm>
            <a:off x="6144656" y="2572479"/>
            <a:ext cx="28464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1400">
                <a:latin typeface="Arial" panose="020b0604020202020204" pitchFamily="34" charset="0"/>
                <a:cs typeface="Arial" panose="020b0604020202020204" pitchFamily="34" charset="0"/>
              </a:rPr>
              <a:t>Работа с родителями является важным звеном в организации воспитательного процесса в дошкольном образовательном учреждении.</a:t>
            </a:r>
          </a:p>
          <a:p>
            <a:endParaRPr lang="ba-RU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a-RU" sz="1400">
                <a:latin typeface="Arial" panose="020b0604020202020204" pitchFamily="34" charset="0"/>
                <a:cs typeface="Arial" panose="020b0604020202020204" pitchFamily="34" charset="0"/>
              </a:rPr>
              <a:t>В своем выступлении Янтилина Алина Ирековна показывает формы и методы эффективной работы с родителями.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487F03B-1A38-4DF0-A7F8-FBA732DD6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03"/>
          <a:stretch>
            <a:fillRect/>
          </a:stretch>
        </p:blipFill>
        <p:spPr bwMode="auto">
          <a:xfrm>
            <a:off x="792361" y="2610376"/>
            <a:ext cx="1596429" cy="36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4288BC-7FBD-4D0D-98C4-F9A3BDA41F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598" y="2572479"/>
            <a:ext cx="2802426" cy="372106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B309E6F-2132-40E3-9EE2-CAAAB828A388}"/>
              </a:ext>
            </a:extLst>
          </p:cNvPr>
          <p:cNvSpPr txBox="1"/>
          <p:nvPr/>
        </p:nvSpPr>
        <p:spPr>
          <a:xfrm>
            <a:off x="6144656" y="5577116"/>
            <a:ext cx="258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https://vk.com/wall-194433110_582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ED1A9F1-85E0-47B1-87DA-517E7CF27074}"/>
              </a:ext>
            </a:extLst>
          </p:cNvPr>
          <p:cNvCxnSpPr/>
          <p:nvPr/>
        </p:nvCxnSpPr>
        <p:spPr>
          <a:xfrm>
            <a:off x="6144656" y="5954604"/>
            <a:ext cx="557705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572488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2E904-2FAF-4F93-8B90-A05FE2D5168E}"/>
              </a:ext>
            </a:extLst>
          </p:cNvPr>
          <p:cNvSpPr txBox="1"/>
          <p:nvPr/>
        </p:nvSpPr>
        <p:spPr>
          <a:xfrm>
            <a:off x="838200" y="685283"/>
            <a:ext cx="10515600" cy="83799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b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2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5D8106-AF86-4945-BE6F-844232EF6934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Публикации в СМИ, на сайтах профессиональных сообществ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50DC073-4624-4A92-9B65-0DBAB8132EC7}"/>
              </a:ext>
            </a:extLst>
          </p:cNvPr>
          <p:cNvCxnSpPr/>
          <p:nvPr/>
        </p:nvCxnSpPr>
        <p:spPr>
          <a:xfrm>
            <a:off x="930378" y="678664"/>
            <a:ext cx="910214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823790-621A-46AE-B90F-4F00FE031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78" y="2294213"/>
            <a:ext cx="2600814" cy="379412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63205F-64E2-4CFC-BCEA-C3B1E3D08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9982" y="1028424"/>
            <a:ext cx="2586276" cy="499200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0F5E8F-51F6-47C1-BACA-BA6EEBA53B92}"/>
              </a:ext>
            </a:extLst>
          </p:cNvPr>
          <p:cNvSpPr txBox="1"/>
          <p:nvPr/>
        </p:nvSpPr>
        <p:spPr>
          <a:xfrm>
            <a:off x="6307912" y="1172503"/>
            <a:ext cx="2613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 сообществе «Управление образования Администрации ГО г. Сибай»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E05962-DA81-4B21-9375-D7D20D38322E}"/>
              </a:ext>
            </a:extLst>
          </p:cNvPr>
          <p:cNvSpPr txBox="1"/>
          <p:nvPr/>
        </p:nvSpPr>
        <p:spPr>
          <a:xfrm>
            <a:off x="8948499" y="6179336"/>
            <a:ext cx="2851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https://vk.com/wall-172752428_14868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F1071D-6375-4734-9077-83A12A900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6769" y="2120942"/>
            <a:ext cx="2356129" cy="389797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27F64B-09FE-4A4E-A675-44740C14F489}"/>
              </a:ext>
            </a:extLst>
          </p:cNvPr>
          <p:cNvSpPr txBox="1"/>
          <p:nvPr/>
        </p:nvSpPr>
        <p:spPr>
          <a:xfrm>
            <a:off x="6334657" y="6186448"/>
            <a:ext cx="269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vk.com/wall-172752428_9883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81BB2D-F56A-4441-81F5-920A14BBFB78}"/>
              </a:ext>
            </a:extLst>
          </p:cNvPr>
          <p:cNvSpPr txBox="1"/>
          <p:nvPr/>
        </p:nvSpPr>
        <p:spPr>
          <a:xfrm>
            <a:off x="863528" y="1543610"/>
            <a:ext cx="2747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 сообществе: Дошколяндия. Мой любимый детский сад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6A3E0A2-80BF-4E3C-B6E2-1014E07F1691}"/>
              </a:ext>
            </a:extLst>
          </p:cNvPr>
          <p:cNvCxnSpPr/>
          <p:nvPr/>
        </p:nvCxnSpPr>
        <p:spPr>
          <a:xfrm>
            <a:off x="965368" y="6140940"/>
            <a:ext cx="262006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08142C3-198C-4AC9-8F3F-E889AD7C4AAE}"/>
              </a:ext>
            </a:extLst>
          </p:cNvPr>
          <p:cNvSpPr txBox="1"/>
          <p:nvPr/>
        </p:nvSpPr>
        <p:spPr>
          <a:xfrm>
            <a:off x="855432" y="6186447"/>
            <a:ext cx="2675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https://vk.com/wall-138597952_2610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355E3F-7B67-4A8B-93A1-4E445445CB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6428" y="2506618"/>
            <a:ext cx="2485782" cy="35303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627DDF1-1CD7-4747-9785-FE531543A71C}"/>
              </a:ext>
            </a:extLst>
          </p:cNvPr>
          <p:cNvCxnSpPr/>
          <p:nvPr/>
        </p:nvCxnSpPr>
        <p:spPr>
          <a:xfrm>
            <a:off x="3733902" y="6143939"/>
            <a:ext cx="250600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3E51962-F4D4-4BCF-A59E-1A992503663D}"/>
              </a:ext>
            </a:extLst>
          </p:cNvPr>
          <p:cNvSpPr txBox="1"/>
          <p:nvPr/>
        </p:nvSpPr>
        <p:spPr>
          <a:xfrm>
            <a:off x="3686280" y="6186448"/>
            <a:ext cx="2702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https://vk.com/wall-152289795_5728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8897B2-4159-4CB5-8D38-08BC65F8E663}"/>
              </a:ext>
            </a:extLst>
          </p:cNvPr>
          <p:cNvSpPr txBox="1"/>
          <p:nvPr/>
        </p:nvSpPr>
        <p:spPr>
          <a:xfrm>
            <a:off x="3689636" y="1515841"/>
            <a:ext cx="2546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 сообществе «Ровесник, г. Сибай»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82CED-A4C7-4A0A-B05A-2AF81B0DC10E}"/>
              </a:ext>
            </a:extLst>
          </p:cNvPr>
          <p:cNvSpPr txBox="1"/>
          <p:nvPr/>
        </p:nvSpPr>
        <p:spPr>
          <a:xfrm>
            <a:off x="838199" y="1944185"/>
            <a:ext cx="28063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 «Широкая масленица»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0CC6FF-C3FB-4C16-87FB-7926E8C7C8ED}"/>
              </a:ext>
            </a:extLst>
          </p:cNvPr>
          <p:cNvSpPr txBox="1"/>
          <p:nvPr/>
        </p:nvSpPr>
        <p:spPr>
          <a:xfrm>
            <a:off x="6327067" y="1721362"/>
            <a:ext cx="2670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«Мой любимый город Сибай»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F51287-E39B-4227-8180-1E0B9817EC43}"/>
              </a:ext>
            </a:extLst>
          </p:cNvPr>
          <p:cNvSpPr txBox="1"/>
          <p:nvPr/>
        </p:nvSpPr>
        <p:spPr>
          <a:xfrm>
            <a:off x="8973217" y="776002"/>
            <a:ext cx="1455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«Профи. Батл»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E3DE20-8FD0-4AF8-A3B8-6D61B3BB08A9}"/>
              </a:ext>
            </a:extLst>
          </p:cNvPr>
          <p:cNvSpPr txBox="1"/>
          <p:nvPr/>
        </p:nvSpPr>
        <p:spPr>
          <a:xfrm>
            <a:off x="3719306" y="1954207"/>
            <a:ext cx="15860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«Конкурс масок»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F06BB4-9186-4643-B1D6-3E586E4B74A9}"/>
              </a:ext>
            </a:extLst>
          </p:cNvPr>
          <p:cNvCxnSpPr/>
          <p:nvPr/>
        </p:nvCxnSpPr>
        <p:spPr>
          <a:xfrm>
            <a:off x="9031857" y="6143776"/>
            <a:ext cx="197720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E2DB08E-7E29-4170-94B5-108D0110002B}"/>
              </a:ext>
            </a:extLst>
          </p:cNvPr>
          <p:cNvCxnSpPr/>
          <p:nvPr/>
        </p:nvCxnSpPr>
        <p:spPr>
          <a:xfrm>
            <a:off x="6388374" y="6133631"/>
            <a:ext cx="241889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6532641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6840F1-E588-4C3D-BA44-302B378F98A9}"/>
              </a:ext>
            </a:extLst>
          </p:cNvPr>
          <p:cNvSpPr txBox="1"/>
          <p:nvPr/>
        </p:nvSpPr>
        <p:spPr>
          <a:xfrm>
            <a:off x="515939" y="996486"/>
            <a:ext cx="10837861" cy="63872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67CAB-5F79-4511-9A03-0BEA20B046A2}"/>
              </a:ext>
            </a:extLst>
          </p:cNvPr>
          <p:cNvSpPr txBox="1"/>
          <p:nvPr/>
        </p:nvSpPr>
        <p:spPr>
          <a:xfrm>
            <a:off x="515939" y="420000"/>
            <a:ext cx="10921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Публикации в СМИ, на сайтах профессиональных сообществ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A50C9E06-93F2-479A-A404-B8751C0ADA52}"/>
              </a:ext>
            </a:extLst>
          </p:cNvPr>
          <p:cNvCxnSpPr/>
          <p:nvPr/>
        </p:nvCxnSpPr>
        <p:spPr>
          <a:xfrm>
            <a:off x="612475" y="678664"/>
            <a:ext cx="910949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C270FA6-4156-478B-AA6A-F06E27BC64C3}"/>
              </a:ext>
            </a:extLst>
          </p:cNvPr>
          <p:cNvCxnSpPr/>
          <p:nvPr/>
        </p:nvCxnSpPr>
        <p:spPr>
          <a:xfrm>
            <a:off x="9347907" y="5981272"/>
            <a:ext cx="217175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E8B8F3C-7E3B-4F75-B92C-13E3C2CCA629}"/>
              </a:ext>
            </a:extLst>
          </p:cNvPr>
          <p:cNvSpPr txBox="1"/>
          <p:nvPr/>
        </p:nvSpPr>
        <p:spPr>
          <a:xfrm>
            <a:off x="9270762" y="1330925"/>
            <a:ext cx="2326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 сообществе «ГМО воспитателей старших и подготовительных групп ДОУ ГО г. Сибай»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41E258-D47D-4CFA-987E-F0D8152CABDB}"/>
              </a:ext>
            </a:extLst>
          </p:cNvPr>
          <p:cNvSpPr txBox="1"/>
          <p:nvPr/>
        </p:nvSpPr>
        <p:spPr>
          <a:xfrm>
            <a:off x="9270762" y="6087011"/>
            <a:ext cx="2718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vk.com/wall-172752428_14868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4C18582-1958-4CAF-8E1C-DD7139BFA35D}"/>
              </a:ext>
            </a:extLst>
          </p:cNvPr>
          <p:cNvCxnSpPr/>
          <p:nvPr/>
        </p:nvCxnSpPr>
        <p:spPr>
          <a:xfrm>
            <a:off x="6468073" y="5975396"/>
            <a:ext cx="261912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0C1D947-0D58-4E5F-8F5D-356B5A1DD07D}"/>
              </a:ext>
            </a:extLst>
          </p:cNvPr>
          <p:cNvSpPr txBox="1"/>
          <p:nvPr/>
        </p:nvSpPr>
        <p:spPr>
          <a:xfrm>
            <a:off x="6389071" y="6080906"/>
            <a:ext cx="2698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https://vk.com/wall-218137797_251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28758C-F32F-4A92-97F0-D134E3BDA62C}"/>
              </a:ext>
            </a:extLst>
          </p:cNvPr>
          <p:cNvSpPr txBox="1"/>
          <p:nvPr/>
        </p:nvSpPr>
        <p:spPr>
          <a:xfrm>
            <a:off x="542765" y="1749091"/>
            <a:ext cx="8511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 сообществе: Фестиваль национальных культур «Дуслык»: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97A1D07-9A16-4B11-83DE-EAB285866859}"/>
              </a:ext>
            </a:extLst>
          </p:cNvPr>
          <p:cNvCxnSpPr/>
          <p:nvPr/>
        </p:nvCxnSpPr>
        <p:spPr>
          <a:xfrm>
            <a:off x="587163" y="5975396"/>
            <a:ext cx="262006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C3F5229-2E65-479C-8AC3-AC56AFB3241E}"/>
              </a:ext>
            </a:extLst>
          </p:cNvPr>
          <p:cNvSpPr txBox="1"/>
          <p:nvPr/>
        </p:nvSpPr>
        <p:spPr>
          <a:xfrm>
            <a:off x="554088" y="6079505"/>
            <a:ext cx="2653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https://vk.com/wall-218137797_896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61EC784-9654-4907-B41C-0B2E9AD33408}"/>
              </a:ext>
            </a:extLst>
          </p:cNvPr>
          <p:cNvCxnSpPr/>
          <p:nvPr/>
        </p:nvCxnSpPr>
        <p:spPr>
          <a:xfrm>
            <a:off x="3490213" y="5975392"/>
            <a:ext cx="263333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75C55B9-E700-48DB-B558-CB59FE27A520}"/>
              </a:ext>
            </a:extLst>
          </p:cNvPr>
          <p:cNvSpPr txBox="1"/>
          <p:nvPr/>
        </p:nvSpPr>
        <p:spPr>
          <a:xfrm>
            <a:off x="3528362" y="6072756"/>
            <a:ext cx="2667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vk.com/wall-218137797_895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DB3CC2B-25DB-419E-9746-9D96F88F30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892" y="2668120"/>
            <a:ext cx="2633338" cy="319339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E376A4D-2830-46B3-AF7D-26C583356C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3918" y="2644191"/>
            <a:ext cx="2633338" cy="321732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22663C4-1FF2-4ACE-A547-BD5DD1D72C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4868" y="2623827"/>
            <a:ext cx="2619126" cy="321732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F156560-E4EA-4963-81D9-CB067C9242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757" y="2539978"/>
            <a:ext cx="2171754" cy="323614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91776E8-D7B9-4158-B483-1C4DD72D8D6D}"/>
              </a:ext>
            </a:extLst>
          </p:cNvPr>
          <p:cNvSpPr txBox="1"/>
          <p:nvPr/>
        </p:nvSpPr>
        <p:spPr>
          <a:xfrm>
            <a:off x="543295" y="2101524"/>
            <a:ext cx="2691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«Российская семья», </a:t>
            </a:r>
          </a:p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Степанов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3E5EE4-75A6-4753-898A-7AD574448BA1}"/>
              </a:ext>
            </a:extLst>
          </p:cNvPr>
          <p:cNvSpPr txBox="1"/>
          <p:nvPr/>
        </p:nvSpPr>
        <p:spPr>
          <a:xfrm>
            <a:off x="9270762" y="2130526"/>
            <a:ext cx="2150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Консультация «Лэпбук»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A192B6-5F5A-450A-912D-3B0EBB13BB8E}"/>
              </a:ext>
            </a:extLst>
          </p:cNvPr>
          <p:cNvSpPr txBox="1"/>
          <p:nvPr/>
        </p:nvSpPr>
        <p:spPr>
          <a:xfrm>
            <a:off x="3504918" y="2120971"/>
            <a:ext cx="2691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«День рождения страны», </a:t>
            </a:r>
          </a:p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Я. Аким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74019E-49F9-4224-9130-03FC3E600540}"/>
              </a:ext>
            </a:extLst>
          </p:cNvPr>
          <p:cNvSpPr txBox="1"/>
          <p:nvPr/>
        </p:nvSpPr>
        <p:spPr>
          <a:xfrm>
            <a:off x="6325388" y="2054437"/>
            <a:ext cx="2691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«Дружба народов», </a:t>
            </a:r>
          </a:p>
          <a:p>
            <a:r>
              <a:rPr lang="ru-RU" sz="14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Осипов</a:t>
            </a:r>
          </a:p>
        </p:txBody>
      </p:sp>
    </p:spTree>
    <p:extLst>
      <p:ext uri="{BB962C8B-B14F-4D97-AF65-F5344CB8AC3E}">
        <p14:creationId xmlns:p14="http://schemas.microsoft.com/office/powerpoint/2010/main" val="2937824848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5C9BB-D44E-4BD1-9901-24B4D8184D32}"/>
              </a:ext>
            </a:extLst>
          </p:cNvPr>
          <p:cNvSpPr txBox="1"/>
          <p:nvPr/>
        </p:nvSpPr>
        <p:spPr>
          <a:xfrm>
            <a:off x="515939" y="876750"/>
            <a:ext cx="10837861" cy="4514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Публикация в сборнике I Всероссийской научно-практической конференции «Инновации и технологии: общество, право, образование», проведенной на базе Сибайского института (филиала) ФГБОУ ВО «Башкирский государственный университет» (г. Сибай, 21 мая 2021 г.).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88769-C94A-4969-92FC-77F415DDF342}"/>
              </a:ext>
            </a:extLst>
          </p:cNvPr>
          <p:cNvSpPr txBox="1"/>
          <p:nvPr/>
        </p:nvSpPr>
        <p:spPr>
          <a:xfrm>
            <a:off x="515938" y="416587"/>
            <a:ext cx="10921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Публикации в СМИ, на сайтах профессиональных сообществ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CEB3DF2-C2B6-4EC7-AFDE-BACC280186B2}"/>
              </a:ext>
            </a:extLst>
          </p:cNvPr>
          <p:cNvCxnSpPr/>
          <p:nvPr/>
        </p:nvCxnSpPr>
        <p:spPr>
          <a:xfrm>
            <a:off x="612475" y="678664"/>
            <a:ext cx="910949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B725263-30D2-40C0-BBBE-B26CD1A1DA7C}"/>
              </a:ext>
            </a:extLst>
          </p:cNvPr>
          <p:cNvSpPr txBox="1"/>
          <p:nvPr/>
        </p:nvSpPr>
        <p:spPr>
          <a:xfrm>
            <a:off x="3803803" y="6001917"/>
            <a:ext cx="5118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https://aaakabaewa.wixsite.com/yantilina/</a:t>
            </a:r>
            <a:r>
              <a:rPr lang="ru-RU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публикации</a:t>
            </a:r>
            <a:endParaRPr lang="ru-RU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3D8637-9D90-4523-8B03-3FB7AF4A9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45" y="2154337"/>
            <a:ext cx="3033061" cy="42313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10C1A0-0F88-47C3-BFDE-43A4D7719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668" y="2154933"/>
            <a:ext cx="2536853" cy="36488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2167FF-6029-4354-B963-110EA2926E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0739" y="2154337"/>
            <a:ext cx="2439792" cy="36488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9C3087-DE0D-4114-9525-87C732788D81}"/>
              </a:ext>
            </a:extLst>
          </p:cNvPr>
          <p:cNvSpPr txBox="1"/>
          <p:nvPr/>
        </p:nvSpPr>
        <p:spPr>
          <a:xfrm>
            <a:off x="515938" y="1376286"/>
            <a:ext cx="1138709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 в старшей группе «Мой любимый город – Сибай»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2313CBD-C4EA-42F9-A20B-50F83B30CD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750" y="2154337"/>
            <a:ext cx="2513314" cy="40012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56CF48-16EB-41FE-8429-886A5A3FBA26}"/>
              </a:ext>
            </a:extLst>
          </p:cNvPr>
          <p:cNvSpPr/>
          <p:nvPr/>
        </p:nvSpPr>
        <p:spPr>
          <a:xfrm>
            <a:off x="9087463" y="6171489"/>
            <a:ext cx="25743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https://vk.com/wall-194433110_811</a:t>
            </a:r>
            <a:endParaRPr lang="ru-RU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5598001-E5D0-4E9D-9057-7679405C10CE}"/>
              </a:ext>
            </a:extLst>
          </p:cNvPr>
          <p:cNvCxnSpPr/>
          <p:nvPr/>
        </p:nvCxnSpPr>
        <p:spPr>
          <a:xfrm>
            <a:off x="3901668" y="5948304"/>
            <a:ext cx="5118863" cy="548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272395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1FE1B3D-0B77-4B46-8386-84D8CF0F10CA}"/>
              </a:ext>
            </a:extLst>
          </p:cNvPr>
          <p:cNvSpPr txBox="1"/>
          <p:nvPr/>
        </p:nvSpPr>
        <p:spPr>
          <a:xfrm>
            <a:off x="515938" y="788109"/>
            <a:ext cx="10837861" cy="4625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u="sng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Публикация </a:t>
            </a:r>
            <a:r>
              <a:rPr lang="ru-RU" sz="1200" u="sng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сборнике Межрегиональной научно-практической конференции «Цифровая среда дошкольного детства», проведенной на базе Сибайского института (филиала) ФГБОУ ВО «Башкирский государственный университет» (г. Сибай, 30 ноября 2021 г.):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8B6E09-562A-41B3-8D77-0F237676A9FF}"/>
              </a:ext>
            </a:extLst>
          </p:cNvPr>
          <p:cNvSpPr txBox="1"/>
          <p:nvPr/>
        </p:nvSpPr>
        <p:spPr>
          <a:xfrm>
            <a:off x="515938" y="368300"/>
            <a:ext cx="10921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Обобщение и распространение передового опыта / Публикации в СМИ, на сайтах профессиональных сообществ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CA4996D-6CAB-4A8D-9B13-C8351DDB38F4}"/>
              </a:ext>
            </a:extLst>
          </p:cNvPr>
          <p:cNvCxnSpPr/>
          <p:nvPr/>
        </p:nvCxnSpPr>
        <p:spPr>
          <a:xfrm>
            <a:off x="623360" y="614521"/>
            <a:ext cx="910949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B1B9EFC-F29A-4020-B58A-784D78F69826}"/>
              </a:ext>
            </a:extLst>
          </p:cNvPr>
          <p:cNvCxnSpPr/>
          <p:nvPr/>
        </p:nvCxnSpPr>
        <p:spPr>
          <a:xfrm>
            <a:off x="3610771" y="5981272"/>
            <a:ext cx="790889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D872E21-5B43-4F99-B48F-CE26A75F544F}"/>
              </a:ext>
            </a:extLst>
          </p:cNvPr>
          <p:cNvSpPr txBox="1"/>
          <p:nvPr/>
        </p:nvSpPr>
        <p:spPr>
          <a:xfrm>
            <a:off x="3610772" y="6054354"/>
            <a:ext cx="8065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kern="900" spc="15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200" kern="900" spc="15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https://aaakabaewa.wixsite.com/yantilina/</a:t>
            </a:r>
            <a:r>
              <a:rPr lang="ru-RU" sz="1200" kern="900" spc="15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публикации</a:t>
            </a:r>
            <a:endParaRPr lang="ru-RU" sz="1200" kern="900" spc="15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B27CF7-BDDE-4396-AAC7-28CD86677F36}"/>
              </a:ext>
            </a:extLst>
          </p:cNvPr>
          <p:cNvSpPr txBox="1"/>
          <p:nvPr/>
        </p:nvSpPr>
        <p:spPr>
          <a:xfrm>
            <a:off x="515938" y="1376286"/>
            <a:ext cx="6777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Познаем мир</a:t>
            </a:r>
            <a:r>
              <a:rPr lang="en-US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приложением «</a:t>
            </a:r>
            <a:r>
              <a:rPr lang="en-US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DEVAR</a:t>
            </a:r>
            <a:r>
              <a:rPr lang="ru-RU" sz="28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F8AB44BF-4826-472C-961C-1E8BC06E9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0771" y="2114644"/>
            <a:ext cx="2687252" cy="371699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98221EA1-4B61-4534-B1AA-438AFA65D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920" y="2114644"/>
            <a:ext cx="5087143" cy="369169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28BF92B-CA40-43E3-9BBC-CE1E5D099A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60" y="2100678"/>
            <a:ext cx="2598811" cy="3780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854854B-E4D1-4862-9D7A-48D7F164B77D}"/>
              </a:ext>
            </a:extLst>
          </p:cNvPr>
          <p:cNvSpPr txBox="1"/>
          <p:nvPr/>
        </p:nvSpPr>
        <p:spPr>
          <a:xfrm>
            <a:off x="576860" y="6054354"/>
            <a:ext cx="258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https://vk.com/wall-194433110_769</a:t>
            </a:r>
            <a:endParaRPr lang="ru-RU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4172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CAB8F-1D94-40F8-A8D1-75509BE0A843}"/>
              </a:ext>
            </a:extLst>
          </p:cNvPr>
          <p:cNvSpPr txBox="1"/>
          <p:nvPr/>
        </p:nvSpPr>
        <p:spPr>
          <a:xfrm>
            <a:off x="838199" y="1099665"/>
            <a:ext cx="5838372" cy="9172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Отзывы родителей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430BEF-5626-4B4B-AA14-87CCF1961E28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Оценка результативности и эффективности деятельности педагога / Отзывы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3809CAD-1D31-4735-AB8A-D50B7CCEAF95}"/>
              </a:ext>
            </a:extLst>
          </p:cNvPr>
          <p:cNvCxnSpPr/>
          <p:nvPr/>
        </p:nvCxnSpPr>
        <p:spPr>
          <a:xfrm>
            <a:off x="612475" y="678664"/>
            <a:ext cx="667618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66C9F5-02EE-4EF6-BE11-A42EE8572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38" y="3105164"/>
            <a:ext cx="2505040" cy="33438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911F8B-412A-4A77-AC52-7FAA5F77B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679" y="798578"/>
            <a:ext cx="2573549" cy="51651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441266-9A8C-4E65-A24E-1AC0037D5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5491" y="827089"/>
            <a:ext cx="2330570" cy="50904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BF83D0-217E-4B0C-9A7A-7D5F70D85E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0174" y="3128020"/>
            <a:ext cx="2158247" cy="29569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C6382C-0A88-4902-B3B7-E5D8BDD7EE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7968" y="3050505"/>
            <a:ext cx="2342206" cy="20881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086169-C149-4315-9A8F-5519998308BA}"/>
              </a:ext>
            </a:extLst>
          </p:cNvPr>
          <p:cNvSpPr txBox="1"/>
          <p:nvPr/>
        </p:nvSpPr>
        <p:spPr>
          <a:xfrm>
            <a:off x="7288658" y="6046659"/>
            <a:ext cx="4313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</a:p>
          <a:p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отзывы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8A1FB73-54AF-42F4-AC8A-3E69E48AC235}"/>
              </a:ext>
            </a:extLst>
          </p:cNvPr>
          <p:cNvCxnSpPr/>
          <p:nvPr/>
        </p:nvCxnSpPr>
        <p:spPr>
          <a:xfrm>
            <a:off x="7410091" y="6046659"/>
            <a:ext cx="3702485" cy="10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ACCA176-3B25-4EEA-B296-D4AD2C528664}"/>
              </a:ext>
            </a:extLst>
          </p:cNvPr>
          <p:cNvSpPr txBox="1"/>
          <p:nvPr/>
        </p:nvSpPr>
        <p:spPr>
          <a:xfrm>
            <a:off x="838199" y="2104226"/>
            <a:ext cx="6123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За почти три года работы, удалось поработать с большим количеством родителей. Некоторые их них поделились своими отзывами о моей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391005493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AA9D01-EFBE-4791-A1E8-DF7EB6CF3C95}"/>
              </a:ext>
            </a:extLst>
          </p:cNvPr>
          <p:cNvSpPr txBox="1"/>
          <p:nvPr/>
        </p:nvSpPr>
        <p:spPr>
          <a:xfrm>
            <a:off x="838200" y="420000"/>
            <a:ext cx="97981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Развитие профессиональной компетенции / Сертификаты о дополнительном образовании</a:t>
            </a:r>
            <a:endParaRPr lang="ru-RU" sz="1000" spc="300">
              <a:solidFill>
                <a:srgbClr val="009999"/>
              </a:solidFill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6B56082-0BA4-49DC-87B3-37F644602826}"/>
              </a:ext>
            </a:extLst>
          </p:cNvPr>
          <p:cNvSpPr txBox="1"/>
          <p:nvPr/>
        </p:nvSpPr>
        <p:spPr>
          <a:xfrm>
            <a:off x="838200" y="365125"/>
            <a:ext cx="10515600" cy="13454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Сертификаты о дополнительном образовании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323D89E-EB22-4216-ACB7-F57C72511CCA}"/>
              </a:ext>
            </a:extLst>
          </p:cNvPr>
          <p:cNvCxnSpPr/>
          <p:nvPr/>
        </p:nvCxnSpPr>
        <p:spPr>
          <a:xfrm>
            <a:off x="930378" y="678664"/>
            <a:ext cx="867082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986A15-604E-4D94-93A8-F2CB6CBA1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78" y="1379666"/>
            <a:ext cx="3373171" cy="23814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86112E-63AF-4B95-AC44-4F101D501036}"/>
              </a:ext>
            </a:extLst>
          </p:cNvPr>
          <p:cNvSpPr txBox="1"/>
          <p:nvPr/>
        </p:nvSpPr>
        <p:spPr>
          <a:xfrm>
            <a:off x="838200" y="3943247"/>
            <a:ext cx="3446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 подтверждает, что Янтилина А. И. приняла участие в вебинаре "Игровая технология Е. Бахотского" 31 марта 2022 г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Сертификат участника вебинара "Семейный календарь в практике общения с родителями. Серия "Даты семейного календаря" Янтилиной А. 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CEC5B3-7007-4343-9E6E-9EBCE447F2C1}"/>
              </a:ext>
            </a:extLst>
          </p:cNvPr>
          <p:cNvSpPr txBox="1"/>
          <p:nvPr/>
        </p:nvSpPr>
        <p:spPr>
          <a:xfrm>
            <a:off x="4405390" y="1379666"/>
            <a:ext cx="34464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​В рамках федерального проекта "Укрепление общественного здоровья" национального проекта "Демография" подтверждает, что Янтилина А. И. прошла обучение санитарно-просветительской программе "Основы здорового питания дошкольников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 err="1">
                <a:latin typeface="Arial" panose="020b0604020202020204" pitchFamily="34" charset="0"/>
                <a:cs typeface="Arial" panose="020b0604020202020204" pitchFamily="34" charset="0"/>
              </a:rPr>
              <a:t>Янтилина А. И. приняла участие в III Всероссийском форуме "Воспитатели России": Воспитаем здорового ребенка. Поволжье»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Научно-экспертный совет при издательстве "Школьный альманах» вручает сертификат об участии в серии семинаров «новые технологии и методики в работе воспитателя детского сада»</a:t>
            </a:r>
          </a:p>
          <a:p>
            <a:pPr algn="just" fontAlgn="base">
              <a:buClr>
                <a:srgbClr val="FF822D"/>
              </a:buClr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Педагогическая мастерская Марии Прозументовой вручает Янтилиной А. И. сертификат участника онлайн-курса по ИКТ для педагогов "Как использовать онлайн-сервисы в работе педагога"</a:t>
            </a:r>
          </a:p>
          <a:p>
            <a:pPr algn="just" fontAlgn="base">
              <a:buClr>
                <a:srgbClr val="FF822D"/>
              </a:buClr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D662B0-69BC-4759-8DE3-2779A9087BE8}"/>
              </a:ext>
            </a:extLst>
          </p:cNvPr>
          <p:cNvSpPr txBox="1"/>
          <p:nvPr/>
        </p:nvSpPr>
        <p:spPr>
          <a:xfrm>
            <a:off x="8144418" y="5466785"/>
            <a:ext cx="32560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квалификация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57D474-3657-4705-B129-807A3DA7D842}"/>
              </a:ext>
            </a:extLst>
          </p:cNvPr>
          <p:cNvSpPr txBox="1"/>
          <p:nvPr/>
        </p:nvSpPr>
        <p:spPr>
          <a:xfrm>
            <a:off x="7953703" y="1391215"/>
            <a:ext cx="34467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​Международная педагогическая академия дошкольного образования вручает сертификат об участии во Всероссийском форуме работников дошкольного образования "ОРИЕНТИРЫ ДЕТСТВА 3.0" ОНЛАЙН "Стратегия развития дошкольного образования на основе духовно-нравственных ценностей народов РФ" 2-3 ноября 2021 г.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ИРО РБ подтверждает, что Янтилина А. И. приняла участие в вебинаре "развитие словесного творчества дошкольников в рамках реализации Федеральной образовательной программы" 20.03.2023</a:t>
            </a: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base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ООО АНОКО "Открытая школа", совместно с творческой школой "Гамма-АРТ« вручает сертификат Янтилиной А. И. о том, что пройдено обучение по программе "Гамма творчества. Основы пластилинографии»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D5E0290-12C5-468C-AD65-105385389941}"/>
              </a:ext>
            </a:extLst>
          </p:cNvPr>
          <p:cNvCxnSpPr/>
          <p:nvPr/>
        </p:nvCxnSpPr>
        <p:spPr>
          <a:xfrm>
            <a:off x="8195094" y="5456124"/>
            <a:ext cx="315870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964149"/>
      </p:ext>
    </p:extLst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6643F-853D-4D62-9316-125D73AA9E59}"/>
              </a:ext>
            </a:extLst>
          </p:cNvPr>
          <p:cNvSpPr txBox="1"/>
          <p:nvPr/>
        </p:nvSpPr>
        <p:spPr>
          <a:xfrm>
            <a:off x="838199" y="1390564"/>
            <a:ext cx="4880430" cy="9245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Отзывы коллег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18FDDA-0D63-4471-937F-5D46A9C9A656}"/>
              </a:ext>
            </a:extLst>
          </p:cNvPr>
          <p:cNvSpPr txBox="1"/>
          <p:nvPr/>
        </p:nvSpPr>
        <p:spPr>
          <a:xfrm>
            <a:off x="838199" y="420000"/>
            <a:ext cx="10598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Оценка результативности и эффективности деятельности педагога / Отзывы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6E773E5-B59B-49B1-A157-DED026018A6E}"/>
              </a:ext>
            </a:extLst>
          </p:cNvPr>
          <p:cNvCxnSpPr/>
          <p:nvPr/>
        </p:nvCxnSpPr>
        <p:spPr>
          <a:xfrm>
            <a:off x="612475" y="678664"/>
            <a:ext cx="667618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FB7DCBB-84DD-4BEC-A2CC-006634D46481}"/>
              </a:ext>
            </a:extLst>
          </p:cNvPr>
          <p:cNvSpPr txBox="1"/>
          <p:nvPr/>
        </p:nvSpPr>
        <p:spPr>
          <a:xfrm>
            <a:off x="6434034" y="6133744"/>
            <a:ext cx="516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</a:p>
          <a:p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отзывы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DBFB31-4983-4870-94DA-20AF0A01EF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503"/>
          <a:stretch>
            <a:fillRect/>
          </a:stretch>
        </p:blipFill>
        <p:spPr>
          <a:xfrm>
            <a:off x="6439626" y="979760"/>
            <a:ext cx="2494107" cy="51539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3318BE-0476-462D-9A59-DF90C393F5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84"/>
          <a:stretch>
            <a:fillRect/>
          </a:stretch>
        </p:blipFill>
        <p:spPr>
          <a:xfrm>
            <a:off x="838199" y="3026969"/>
            <a:ext cx="2754201" cy="35662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6A5847-E6D6-4039-9752-CC752EBB7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968" y="420000"/>
            <a:ext cx="2343556" cy="56712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C8B84D-09D1-49CC-B073-18005028FD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367"/>
          <a:stretch>
            <a:fillRect/>
          </a:stretch>
        </p:blipFill>
        <p:spPr>
          <a:xfrm>
            <a:off x="3518084" y="2974055"/>
            <a:ext cx="2915949" cy="2938869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ED4B4C5-57A2-4324-A61B-FBE67C8D060C}"/>
              </a:ext>
            </a:extLst>
          </p:cNvPr>
          <p:cNvCxnSpPr/>
          <p:nvPr/>
        </p:nvCxnSpPr>
        <p:spPr>
          <a:xfrm>
            <a:off x="6542202" y="6133744"/>
            <a:ext cx="457037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85836"/>
      </p:ext>
    </p:extLst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C2E7B9D-5F5F-429B-9377-2295944272C6}"/>
              </a:ext>
            </a:extLst>
          </p:cNvPr>
          <p:cNvSpPr txBox="1"/>
          <p:nvPr/>
        </p:nvSpPr>
        <p:spPr>
          <a:xfrm>
            <a:off x="589983" y="913574"/>
            <a:ext cx="10763817" cy="9723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Отзывы руководства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92E131-2E3C-4A20-A2E0-9151F7571F28}"/>
              </a:ext>
            </a:extLst>
          </p:cNvPr>
          <p:cNvSpPr txBox="1"/>
          <p:nvPr/>
        </p:nvSpPr>
        <p:spPr>
          <a:xfrm>
            <a:off x="612475" y="420001"/>
            <a:ext cx="6901909" cy="246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Оценка результативности и эффективности деятельности педагога / Отзывы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A23B990-E7F7-41AB-96B7-4C0EEF5AEE7C}"/>
              </a:ext>
            </a:extLst>
          </p:cNvPr>
          <p:cNvCxnSpPr/>
          <p:nvPr/>
        </p:nvCxnSpPr>
        <p:spPr>
          <a:xfrm>
            <a:off x="718457" y="678664"/>
            <a:ext cx="62701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57748C5-8621-43DC-BDC7-642DF35807FF}"/>
              </a:ext>
            </a:extLst>
          </p:cNvPr>
          <p:cNvSpPr txBox="1"/>
          <p:nvPr/>
        </p:nvSpPr>
        <p:spPr>
          <a:xfrm>
            <a:off x="7557926" y="6047915"/>
            <a:ext cx="4446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spc="15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</a:p>
          <a:p>
            <a:r>
              <a:rPr lang="en-US" sz="11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https://aaakabaewa.wixsite.com/yantilina/</a:t>
            </a:r>
            <a:r>
              <a:rPr lang="ru-RU" sz="11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отзывы</a:t>
            </a:r>
            <a:endParaRPr lang="ru-RU" sz="1100" spc="1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A3F1449-90BA-469A-86A1-5080CC0B0F85}"/>
              </a:ext>
            </a:extLst>
          </p:cNvPr>
          <p:cNvCxnSpPr/>
          <p:nvPr/>
        </p:nvCxnSpPr>
        <p:spPr>
          <a:xfrm>
            <a:off x="7678508" y="6017765"/>
            <a:ext cx="3956906" cy="10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B2B9C0E-242D-41CE-9B60-926A94AC3C59}"/>
              </a:ext>
            </a:extLst>
          </p:cNvPr>
          <p:cNvSpPr txBox="1"/>
          <p:nvPr/>
        </p:nvSpPr>
        <p:spPr>
          <a:xfrm>
            <a:off x="612475" y="1823990"/>
            <a:ext cx="53978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err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Рассадникова Татьяна Ивановна</a:t>
            </a:r>
          </a:p>
          <a:p>
            <a:r>
              <a:rPr lang="ru-RU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воспитатель МДОБУ д/с «Снегурочка» ГО г. Сибай: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4D9288E-44B0-4F5E-ACE0-1258E60CC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0" t="2412" r="4739" b="15110"/>
          <a:stretch>
            <a:fillRect/>
          </a:stretch>
        </p:blipFill>
        <p:spPr>
          <a:xfrm>
            <a:off x="7678508" y="666217"/>
            <a:ext cx="3890111" cy="5225907"/>
          </a:xfrm>
          <a:prstGeom prst="rect">
            <a:avLst/>
          </a:prstGeom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2692685"/>
            <a:ext cx="3190268" cy="23927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370" y="3896944"/>
            <a:ext cx="3190268" cy="23927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012703" y="3490191"/>
            <a:ext cx="3030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2. Изучаем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методические новинки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2475" y="5093294"/>
            <a:ext cx="2277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1. Разрабатываем планы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678898"/>
      </p:ext>
    </p:extLst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53C0BD-E7D5-4F54-B02F-6A60485EFA64}"/>
              </a:ext>
            </a:extLst>
          </p:cNvPr>
          <p:cNvSpPr/>
          <p:nvPr/>
        </p:nvSpPr>
        <p:spPr>
          <a:xfrm>
            <a:off x="7108372" y="0"/>
            <a:ext cx="5083628" cy="68580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C2E7B9D-5F5F-429B-9377-2295944272C6}"/>
              </a:ext>
            </a:extLst>
          </p:cNvPr>
          <p:cNvSpPr txBox="1"/>
          <p:nvPr/>
        </p:nvSpPr>
        <p:spPr>
          <a:xfrm>
            <a:off x="589983" y="913574"/>
            <a:ext cx="10763817" cy="9723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МКДО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92E131-2E3C-4A20-A2E0-9151F7571F28}"/>
              </a:ext>
            </a:extLst>
          </p:cNvPr>
          <p:cNvSpPr txBox="1"/>
          <p:nvPr/>
        </p:nvSpPr>
        <p:spPr>
          <a:xfrm>
            <a:off x="612475" y="420001"/>
            <a:ext cx="6901909" cy="246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7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Оценка результативности и эффективности деятельности педагога / МКДО</a:t>
            </a:r>
            <a:endParaRPr lang="ru-RU" sz="1000" spc="170">
              <a:solidFill>
                <a:srgbClr val="009999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A23B990-E7F7-41AB-96B7-4C0EEF5AEE7C}"/>
              </a:ext>
            </a:extLst>
          </p:cNvPr>
          <p:cNvCxnSpPr/>
          <p:nvPr/>
        </p:nvCxnSpPr>
        <p:spPr>
          <a:xfrm>
            <a:off x="718457" y="678664"/>
            <a:ext cx="627017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57748C5-8621-43DC-BDC7-642DF35807FF}"/>
              </a:ext>
            </a:extLst>
          </p:cNvPr>
          <p:cNvSpPr txBox="1"/>
          <p:nvPr/>
        </p:nvSpPr>
        <p:spPr>
          <a:xfrm>
            <a:off x="7678508" y="6089590"/>
            <a:ext cx="44463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</a:p>
          <a:p>
            <a:r>
              <a:rPr lang="en-US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000" spc="1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aaakabaewa.wixsite.com/yantilina/</a:t>
            </a:r>
            <a:r>
              <a:rPr lang="ru-RU" sz="1000" spc="15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участие-в-мкдо</a:t>
            </a:r>
            <a:endParaRPr lang="ru-RU" sz="1000" spc="15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A3F1449-90BA-469A-86A1-5080CC0B0F85}"/>
              </a:ext>
            </a:extLst>
          </p:cNvPr>
          <p:cNvCxnSpPr/>
          <p:nvPr/>
        </p:nvCxnSpPr>
        <p:spPr>
          <a:xfrm>
            <a:off x="7678508" y="6017765"/>
            <a:ext cx="3956906" cy="106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49F774-C5EB-4453-8AA2-161C94E24004}"/>
              </a:ext>
            </a:extLst>
          </p:cNvPr>
          <p:cNvSpPr txBox="1"/>
          <p:nvPr/>
        </p:nvSpPr>
        <p:spPr>
          <a:xfrm>
            <a:off x="3634988" y="1885948"/>
            <a:ext cx="28419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err="1">
                <a:latin typeface="Arial" panose="020b0604020202020204" pitchFamily="34" charset="0"/>
                <a:cs typeface="Arial" panose="020b0604020202020204" pitchFamily="34" charset="0"/>
              </a:rPr>
              <a:t>Янтилина Алина Ирековна в 2022 году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вместе с коллегам приняла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участие в мониторинге качества дошкольного образования с использованием инструментария МКДО для детей от 0 до 7 лет в роли Педагога, а также в составе рабочей группы.</a:t>
            </a:r>
            <a:endParaRPr lang="ba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FFC8BC29-C10A-424C-9712-538E676A3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2786" y="666217"/>
            <a:ext cx="4082628" cy="504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E2BE908-6E2B-427B-A4AB-00236A94E665}"/>
              </a:ext>
            </a:extLst>
          </p:cNvPr>
          <p:cNvSpPr txBox="1"/>
          <p:nvPr/>
        </p:nvSpPr>
        <p:spPr>
          <a:xfrm>
            <a:off x="3634988" y="4326255"/>
            <a:ext cx="28419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Приказ №224 от 28.09.2022 г о создании рабочей группы для участия в мониторинге качества дошкольного образования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0" b="69467"/>
          <a:stretch>
            <a:fillRect/>
          </a:stretch>
        </p:blipFill>
        <p:spPr>
          <a:xfrm>
            <a:off x="478903" y="5217412"/>
            <a:ext cx="2744764" cy="9876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4588" r="810" b="6360"/>
          <a:stretch>
            <a:fillRect/>
          </a:stretch>
        </p:blipFill>
        <p:spPr>
          <a:xfrm>
            <a:off x="636495" y="1847087"/>
            <a:ext cx="2554079" cy="345551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668082" y="5693680"/>
            <a:ext cx="280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spc="15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</a:p>
          <a:p>
            <a:r>
              <a:rPr lang="en-US" sz="12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2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участие-в-мкдо</a:t>
            </a:r>
            <a:endParaRPr lang="ru-RU" sz="1200" spc="1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A3F1449-90BA-469A-86A1-5080CC0B0F85}"/>
              </a:ext>
            </a:extLst>
          </p:cNvPr>
          <p:cNvCxnSpPr/>
          <p:nvPr/>
        </p:nvCxnSpPr>
        <p:spPr>
          <a:xfrm>
            <a:off x="3721602" y="5617601"/>
            <a:ext cx="265016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160799"/>
      </p:ext>
    </p:extLst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7B2DD5-3EB0-4339-AC0A-575EE022805F}"/>
              </a:ext>
            </a:extLst>
          </p:cNvPr>
          <p:cNvSpPr/>
          <p:nvPr/>
        </p:nvSpPr>
        <p:spPr>
          <a:xfrm>
            <a:off x="2431370" y="1145947"/>
            <a:ext cx="740228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pc="25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Быть воспитателем – это очень нелегкий и не простой труд, это постоянный поиск чего-то нового, это творческий подход, это новые открытия, участие в конкурсах разной направленности. </a:t>
            </a:r>
          </a:p>
          <a:p>
            <a:pPr algn="ctr"/>
            <a:endParaRPr lang="ru-RU" spc="25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algn="ctr"/>
            <a:r>
              <a:rPr lang="ru-RU" spc="25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Нельзя забывать и самого главного в работе воспитателя детского сада – это его ответственность за каждого воспитанника, за его успех, воспитание.</a:t>
            </a:r>
          </a:p>
          <a:p>
            <a:pPr algn="ctr"/>
            <a:endParaRPr lang="ru-RU" spc="25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не так давно работаю в сфере образования, но очень горжусь своей профессией.</a:t>
            </a:r>
          </a:p>
          <a:p>
            <a:pPr algn="ctr"/>
            <a:endParaRPr lang="ru-RU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ЭТО ТОЛЬКО НАЧАЛО!</a:t>
            </a:r>
          </a:p>
          <a:p>
            <a:pPr algn="ctr"/>
            <a:endParaRPr lang="ru-RU" sz="2000">
              <a:solidFill>
                <a:schemeClr val="bg1"/>
              </a:solidFill>
              <a:latin typeface="Arial" panose="020b0604020202020204" pitchFamily="34" charset="0"/>
              <a:ea typeface="Calibri" pitchFamily="34" charset="0"/>
              <a:cs typeface="Arial" panose="020b0604020202020204" pitchFamily="34" charset="0"/>
            </a:endParaRPr>
          </a:p>
          <a:p>
            <a:pPr algn="ctr"/>
            <a:endParaRPr lang="ru-RU" sz="200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36651665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2F5B5-38E0-47FE-B44A-64514021F322}"/>
              </a:ext>
            </a:extLst>
          </p:cNvPr>
          <p:cNvSpPr txBox="1"/>
          <p:nvPr/>
        </p:nvSpPr>
        <p:spPr>
          <a:xfrm>
            <a:off x="780705" y="433135"/>
            <a:ext cx="10515600" cy="13454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9E95E6-9768-49B9-BCF4-88D12385FAC6}"/>
              </a:ext>
            </a:extLst>
          </p:cNvPr>
          <p:cNvSpPr txBox="1"/>
          <p:nvPr/>
        </p:nvSpPr>
        <p:spPr>
          <a:xfrm>
            <a:off x="515938" y="446201"/>
            <a:ext cx="7455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профессиональной компетенции / Самообразование</a:t>
            </a:r>
            <a:endParaRPr lang="ru-RU" sz="1000" spc="300">
              <a:solidFill>
                <a:srgbClr val="00999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DF00DA-8848-4474-9C22-EFC2F373CE9E}"/>
              </a:ext>
            </a:extLst>
          </p:cNvPr>
          <p:cNvSpPr txBox="1"/>
          <p:nvPr/>
        </p:nvSpPr>
        <p:spPr>
          <a:xfrm>
            <a:off x="515938" y="725155"/>
            <a:ext cx="697654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Clr>
                <a:srgbClr val="FF822D"/>
              </a:buClr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12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 fontAlgn="base">
              <a:buClr>
                <a:srgbClr val="FF822D"/>
              </a:buClr>
            </a:pPr>
            <a:r>
              <a:rPr lang="ru-RU" sz="2400" b="1" i="0">
                <a:solidFill>
                  <a:srgbClr val="FF822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Эстетическое воспитание детей старшего дошкольного возраста на занятиях изобразительной деятельности</a:t>
            </a:r>
          </a:p>
          <a:p>
            <a:pPr algn="just" fontAlgn="base">
              <a:buClr>
                <a:srgbClr val="FF822D"/>
              </a:buClr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E1EC922-1CC2-4859-9105-387B40167C29}"/>
              </a:ext>
            </a:extLst>
          </p:cNvPr>
          <p:cNvCxnSpPr/>
          <p:nvPr/>
        </p:nvCxnSpPr>
        <p:spPr>
          <a:xfrm>
            <a:off x="612949" y="678664"/>
            <a:ext cx="598881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9B12B29-C549-4AB3-A910-50EC95E54482}"/>
              </a:ext>
            </a:extLst>
          </p:cNvPr>
          <p:cNvSpPr txBox="1"/>
          <p:nvPr/>
        </p:nvSpPr>
        <p:spPr>
          <a:xfrm>
            <a:off x="515937" y="2287647"/>
            <a:ext cx="6976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Материалы по теме: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A76491-5AB2-4A8F-AAE9-93A8D6C57364}"/>
              </a:ext>
            </a:extLst>
          </p:cNvPr>
          <p:cNvSpPr txBox="1"/>
          <p:nvPr/>
        </p:nvSpPr>
        <p:spPr>
          <a:xfrm>
            <a:off x="8141614" y="5972567"/>
            <a:ext cx="35469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https://aaakabaewa.wixsite.com/yantilina/</a:t>
            </a:r>
            <a:r>
              <a:rPr lang="ru-RU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самообразование</a:t>
            </a:r>
            <a:endParaRPr lang="ru-RU" sz="1000" spc="1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62F7494-DE20-4332-9708-7B58C3DBD719}"/>
              </a:ext>
            </a:extLst>
          </p:cNvPr>
          <p:cNvCxnSpPr/>
          <p:nvPr/>
        </p:nvCxnSpPr>
        <p:spPr>
          <a:xfrm>
            <a:off x="8320035" y="5751065"/>
            <a:ext cx="3356028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76AF8A5-F07A-40AD-937B-2D2B99402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034" y="3514917"/>
            <a:ext cx="3079923" cy="23099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AD76FB4-8BE8-4425-8920-CD9121D23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886" y="1077969"/>
            <a:ext cx="3049071" cy="22868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E88B66F-9251-4781-AF68-652687F84A19}"/>
              </a:ext>
            </a:extLst>
          </p:cNvPr>
          <p:cNvSpPr txBox="1"/>
          <p:nvPr/>
        </p:nvSpPr>
        <p:spPr>
          <a:xfrm>
            <a:off x="678408" y="2975027"/>
            <a:ext cx="32214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Курсовая работа «Эстетическое воспитание детей старшего дошкольного возраста на занятиях изобразительной деятельности 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https://aaakabaewa.wixsite.com/yantilina/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самообразование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4D7D8D-57CF-4749-962B-8C8734D35FF5}"/>
              </a:ext>
            </a:extLst>
          </p:cNvPr>
          <p:cNvSpPr txBox="1"/>
          <p:nvPr/>
        </p:nvSpPr>
        <p:spPr>
          <a:xfrm>
            <a:off x="679500" y="4772389"/>
            <a:ext cx="34317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деятельность:</a:t>
            </a:r>
          </a:p>
          <a:p>
            <a:pPr marL="285750" indent="-2857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«Снежная ель»</a:t>
            </a:r>
          </a:p>
          <a:p>
            <a:pPr marL="285750" indent="-2857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«Осенний лес»</a:t>
            </a:r>
          </a:p>
          <a:p>
            <a:pPr marL="285750" indent="-285750" algn="just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«Волшебное путешествие»</a:t>
            </a:r>
          </a:p>
          <a:p>
            <a:pPr marL="285750" indent="-2857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«Изготовление куклы – самокрутки»</a:t>
            </a:r>
          </a:p>
          <a:p>
            <a:pPr>
              <a:buClr>
                <a:srgbClr val="FF822D"/>
              </a:buClr>
            </a:pPr>
            <a:r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https://aaakabaewa.wixsite.com/yantilina/</a:t>
            </a:r>
            <a:r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оод</a:t>
            </a:r>
            <a:r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B92CB37-39AF-4AC1-BBB4-417650BDBDCB}"/>
              </a:ext>
            </a:extLst>
          </p:cNvPr>
          <p:cNvSpPr txBox="1"/>
          <p:nvPr/>
        </p:nvSpPr>
        <p:spPr>
          <a:xfrm>
            <a:off x="4376014" y="4772389"/>
            <a:ext cx="330074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образовательная деятельность:</a:t>
            </a:r>
          </a:p>
          <a:p>
            <a:pPr marL="285750" indent="-2857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«Волшебный пластилин»</a:t>
            </a:r>
          </a:p>
          <a:p>
            <a:pPr marL="285750" indent="-2857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«Бумажная фантазия»</a:t>
            </a:r>
          </a:p>
          <a:p>
            <a:pPr marL="285750" indent="-285750">
              <a:buClr>
                <a:srgbClr val="FF822D"/>
              </a:buClr>
              <a:buFont typeface="Wingdings" panose="05000000000000000000" pitchFamily="2" charset="2"/>
              <a:buChar char="v"/>
            </a:pPr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«Маленькие художники»</a:t>
            </a:r>
          </a:p>
          <a:p>
            <a:pPr>
              <a:buClr>
                <a:srgbClr val="FF822D"/>
              </a:buClr>
            </a:pPr>
            <a:r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https://aaakabaewa.wixsite.com/yantilina/</a:t>
            </a:r>
            <a:r>
              <a:rPr lang="ru-RU" sz="120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доп-программы</a:t>
            </a:r>
            <a:r>
              <a:rPr lang="ru-RU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678761C-E1F5-43DC-8805-FFCB7C9E604F}"/>
              </a:ext>
            </a:extLst>
          </p:cNvPr>
          <p:cNvSpPr txBox="1"/>
          <p:nvPr/>
        </p:nvSpPr>
        <p:spPr>
          <a:xfrm>
            <a:off x="4321148" y="2975027"/>
            <a:ext cx="32214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Выступление на фестивале «Звездная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дорожка» на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площадке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«Дополнительное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образование в детском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саду» 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с мастер-классом «Маленькие художники» 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https://vk.com/wall-194433110_1539</a:t>
            </a: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4C8A23AE-58A2-4832-974F-A1750D800FA4}"/>
              </a:ext>
            </a:extLst>
          </p:cNvPr>
          <p:cNvSpPr/>
          <p:nvPr/>
        </p:nvSpPr>
        <p:spPr>
          <a:xfrm>
            <a:off x="780705" y="2685375"/>
            <a:ext cx="276999" cy="276999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1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E73FD0E2-E25C-47B6-BF1B-6C37604847EA}"/>
              </a:ext>
            </a:extLst>
          </p:cNvPr>
          <p:cNvSpPr/>
          <p:nvPr/>
        </p:nvSpPr>
        <p:spPr>
          <a:xfrm>
            <a:off x="4376014" y="2674315"/>
            <a:ext cx="276999" cy="276999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2</a:t>
            </a: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D3F706CB-9D75-4351-B479-43C7E16632D9}"/>
              </a:ext>
            </a:extLst>
          </p:cNvPr>
          <p:cNvSpPr/>
          <p:nvPr/>
        </p:nvSpPr>
        <p:spPr>
          <a:xfrm>
            <a:off x="780705" y="4487222"/>
            <a:ext cx="276999" cy="276999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3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826B9908-E147-4F7F-815E-F9B211278E64}"/>
              </a:ext>
            </a:extLst>
          </p:cNvPr>
          <p:cNvSpPr/>
          <p:nvPr/>
        </p:nvSpPr>
        <p:spPr>
          <a:xfrm>
            <a:off x="4376014" y="4487222"/>
            <a:ext cx="276999" cy="276999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4</a:t>
            </a: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A60B516D-E7C8-4B10-B3ED-AA0F62BAA492}"/>
              </a:ext>
            </a:extLst>
          </p:cNvPr>
          <p:cNvCxnSpPr/>
          <p:nvPr/>
        </p:nvCxnSpPr>
        <p:spPr>
          <a:xfrm>
            <a:off x="8218494" y="5908001"/>
            <a:ext cx="3470066" cy="84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54341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D588E-1F6E-4A57-8C97-002B8B078F05}"/>
              </a:ext>
            </a:extLst>
          </p:cNvPr>
          <p:cNvSpPr txBox="1"/>
          <p:nvPr/>
        </p:nvSpPr>
        <p:spPr>
          <a:xfrm>
            <a:off x="526697" y="365125"/>
            <a:ext cx="6909532" cy="183412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buClr>
                <a:srgbClr val="FF822D"/>
              </a:buClr>
            </a:pPr>
            <a:br>
              <a:rPr lang="ru-RU"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buClr>
                <a:srgbClr val="FF822D"/>
              </a:buClr>
            </a:pPr>
            <a:r>
              <a:rPr lang="ru-RU" sz="1800" b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И ТЕХНОЛОГИИ: ОБЩЕСТВО, ПРАВО, ОБРАЗОВАНИЕ: Материалы </a:t>
            </a:r>
            <a:r>
              <a:rPr lang="en-US" sz="1800" b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1800" b="1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Всероссийской научно-практической конференции  с международным участием (21 мая 2021 г.)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92E687-3BB9-41A7-97BE-269846D64E77}"/>
              </a:ext>
            </a:extLst>
          </p:cNvPr>
          <p:cNvSpPr txBox="1"/>
          <p:nvPr/>
        </p:nvSpPr>
        <p:spPr>
          <a:xfrm>
            <a:off x="515938" y="420000"/>
            <a:ext cx="74234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Развитие профессиональной компетенции / Участие в научно-практических конференциях</a:t>
            </a:r>
            <a:endParaRPr lang="ru-RU" sz="1000" spc="15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91797A0-7522-4D02-9039-00430A4FC69D}"/>
              </a:ext>
            </a:extLst>
          </p:cNvPr>
          <p:cNvCxnSpPr/>
          <p:nvPr/>
        </p:nvCxnSpPr>
        <p:spPr>
          <a:xfrm>
            <a:off x="618875" y="678664"/>
            <a:ext cx="713039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A6B3FDB-1C3E-4968-9692-B946210114CC}"/>
              </a:ext>
            </a:extLst>
          </p:cNvPr>
          <p:cNvSpPr txBox="1"/>
          <p:nvPr/>
        </p:nvSpPr>
        <p:spPr>
          <a:xfrm>
            <a:off x="515938" y="3391581"/>
            <a:ext cx="3198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Аннотация: 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 данной статье представлен конспект организованной образовательной деятельности в старшей группе по познавательному развитию.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E9F3FC-5873-41B0-9961-D489B2FD83A6}"/>
              </a:ext>
            </a:extLst>
          </p:cNvPr>
          <p:cNvSpPr txBox="1"/>
          <p:nvPr/>
        </p:nvSpPr>
        <p:spPr>
          <a:xfrm>
            <a:off x="515938" y="2232780"/>
            <a:ext cx="6883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endParaRPr lang="ru-RU" sz="1400" u="sng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1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Организованная образовательная деятельность</a:t>
            </a:r>
          </a:p>
          <a:p>
            <a:pPr algn="just"/>
            <a:r>
              <a:rPr lang="ru-RU" sz="21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старшей группе «Мой любимый город – Сибай»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84BDEA-C4CD-4A0D-8F4A-B93607E1B11E}"/>
              </a:ext>
            </a:extLst>
          </p:cNvPr>
          <p:cNvSpPr txBox="1"/>
          <p:nvPr/>
        </p:nvSpPr>
        <p:spPr>
          <a:xfrm>
            <a:off x="515830" y="4574774"/>
            <a:ext cx="31884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</a:p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формировать у детей чувство патриотизма, чувства гордости за город, в котором они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живу.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79863C9-DB23-4870-919D-7CE3DA50F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494" y="1037832"/>
            <a:ext cx="3258471" cy="44704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500A55-7E39-434A-B68B-A58D5709C484}"/>
              </a:ext>
            </a:extLst>
          </p:cNvPr>
          <p:cNvSpPr txBox="1"/>
          <p:nvPr/>
        </p:nvSpPr>
        <p:spPr>
          <a:xfrm>
            <a:off x="8318142" y="5742849"/>
            <a:ext cx="33338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https://aaakabaewa.wixsite.com/yantilina/</a:t>
            </a:r>
            <a:r>
              <a:rPr lang="ru-RU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публикации</a:t>
            </a:r>
            <a:endParaRPr lang="ru-RU" sz="1000" spc="1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9AA8E54-1007-4A49-90E0-4A99619F77A5}"/>
              </a:ext>
            </a:extLst>
          </p:cNvPr>
          <p:cNvCxnSpPr/>
          <p:nvPr/>
        </p:nvCxnSpPr>
        <p:spPr>
          <a:xfrm>
            <a:off x="8411448" y="5663947"/>
            <a:ext cx="3240517" cy="1693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CACFAC7-678C-45A7-85D9-9939A4FAB381}"/>
              </a:ext>
            </a:extLst>
          </p:cNvPr>
          <p:cNvSpPr txBox="1"/>
          <p:nvPr/>
        </p:nvSpPr>
        <p:spPr>
          <a:xfrm>
            <a:off x="4463452" y="3819276"/>
            <a:ext cx="3126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2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Образовательные: обобщить и закрепить знания о родном городе - символике, достопримечательностях, профессиях. Закрепить представления о гербе города </a:t>
            </a:r>
            <a:r>
              <a:rPr lang="ru-RU" sz="1200" b="0" i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Сибай.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D80FC3-174D-40E5-B606-6CD076107864}"/>
              </a:ext>
            </a:extLst>
          </p:cNvPr>
          <p:cNvSpPr txBox="1"/>
          <p:nvPr/>
        </p:nvSpPr>
        <p:spPr>
          <a:xfrm>
            <a:off x="4463452" y="4871082"/>
            <a:ext cx="303042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Развивающие: развивать познавательный интерес, память, внимание,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воображение.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19963B-C388-49F9-9127-7FADF2094C28}"/>
              </a:ext>
            </a:extLst>
          </p:cNvPr>
          <p:cNvSpPr txBox="1"/>
          <p:nvPr/>
        </p:nvSpPr>
        <p:spPr>
          <a:xfrm>
            <a:off x="4452320" y="5578178"/>
            <a:ext cx="3030420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Воспитательные: воспитывать любовь, уважение, интерес к своему родному городу, к его </a:t>
            </a:r>
            <a:r>
              <a:rPr lang="ru-RU" sz="1200" smtClean="0">
                <a:latin typeface="Arial" panose="020b0604020202020204" pitchFamily="34" charset="0"/>
                <a:cs typeface="Arial" panose="020b0604020202020204" pitchFamily="34" charset="0"/>
              </a:rPr>
              <a:t>будущему.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D0D83316-C730-4D83-9308-AAA6067BC9AE}"/>
              </a:ext>
            </a:extLst>
          </p:cNvPr>
          <p:cNvSpPr/>
          <p:nvPr/>
        </p:nvSpPr>
        <p:spPr>
          <a:xfrm>
            <a:off x="4081711" y="3863961"/>
            <a:ext cx="276999" cy="276999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1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BF0CC609-BCA5-4043-972C-C1B689D9B865}"/>
              </a:ext>
            </a:extLst>
          </p:cNvPr>
          <p:cNvSpPr/>
          <p:nvPr/>
        </p:nvSpPr>
        <p:spPr>
          <a:xfrm>
            <a:off x="4078961" y="4913329"/>
            <a:ext cx="276999" cy="276999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2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AC9949E4-151C-44EE-9E49-33187D3EFA38}"/>
              </a:ext>
            </a:extLst>
          </p:cNvPr>
          <p:cNvSpPr/>
          <p:nvPr/>
        </p:nvSpPr>
        <p:spPr>
          <a:xfrm>
            <a:off x="4078961" y="5599715"/>
            <a:ext cx="276999" cy="276999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EE356E-B45F-498D-83AB-F3A51EE36268}"/>
              </a:ext>
            </a:extLst>
          </p:cNvPr>
          <p:cNvSpPr txBox="1"/>
          <p:nvPr/>
        </p:nvSpPr>
        <p:spPr>
          <a:xfrm>
            <a:off x="3955762" y="3412156"/>
            <a:ext cx="32918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46526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63691-223C-4616-A02E-481B52EF9246}"/>
              </a:ext>
            </a:extLst>
          </p:cNvPr>
          <p:cNvSpPr txBox="1"/>
          <p:nvPr/>
        </p:nvSpPr>
        <p:spPr>
          <a:xfrm>
            <a:off x="500842" y="1011221"/>
            <a:ext cx="7230583" cy="97145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base">
              <a:buClr>
                <a:srgbClr val="FF822D"/>
              </a:buClr>
            </a:pPr>
            <a:r>
              <a:rPr lang="ru-RU" sz="24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среда дошкольного детства:</a:t>
            </a:r>
            <a:br>
              <a:rPr lang="ru-RU" sz="24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Межрегиональной научно-практической конференции (30 ноября 2021 г)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69DF20-00E2-4B82-BE92-5889D92FAB9B}"/>
              </a:ext>
            </a:extLst>
          </p:cNvPr>
          <p:cNvSpPr txBox="1"/>
          <p:nvPr/>
        </p:nvSpPr>
        <p:spPr>
          <a:xfrm>
            <a:off x="523002" y="420000"/>
            <a:ext cx="74164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kern="8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Развитие профессиональной компетенции / Участие в научно-практических конференциях</a:t>
            </a:r>
            <a:endParaRPr lang="ru-RU" sz="1000" kern="800" spc="150">
              <a:solidFill>
                <a:srgbClr val="009999"/>
              </a:solidFill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9F715FB-7C13-41DC-826A-565AA73B2299}"/>
              </a:ext>
            </a:extLst>
          </p:cNvPr>
          <p:cNvCxnSpPr/>
          <p:nvPr/>
        </p:nvCxnSpPr>
        <p:spPr>
          <a:xfrm>
            <a:off x="515938" y="666221"/>
            <a:ext cx="723058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AA957AE-E36E-4AF1-9834-C74CE0C34F9E}"/>
              </a:ext>
            </a:extLst>
          </p:cNvPr>
          <p:cNvSpPr txBox="1"/>
          <p:nvPr/>
        </p:nvSpPr>
        <p:spPr>
          <a:xfrm>
            <a:off x="548699" y="3232224"/>
            <a:ext cx="71348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Аннотация: </a:t>
            </a:r>
          </a:p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 данной статье говориться об использовании приложения «Devar» в работе с детьми дошкольного возраста.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68B071-9776-4B55-9E15-BEB3AF6E92B5}"/>
              </a:ext>
            </a:extLst>
          </p:cNvPr>
          <p:cNvSpPr txBox="1"/>
          <p:nvPr/>
        </p:nvSpPr>
        <p:spPr>
          <a:xfrm>
            <a:off x="515938" y="2230425"/>
            <a:ext cx="741643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u="sng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</a:t>
            </a:r>
            <a:endParaRPr lang="ru-RU" sz="1400" u="sng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9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Познаем мир с приложением «</a:t>
            </a:r>
            <a:r>
              <a:rPr lang="en-US" sz="29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DEVAR</a:t>
            </a:r>
            <a:r>
              <a:rPr lang="ru-RU" sz="29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4035D-97BD-45F9-B236-B104C48C8D6A}"/>
              </a:ext>
            </a:extLst>
          </p:cNvPr>
          <p:cNvSpPr txBox="1"/>
          <p:nvPr/>
        </p:nvSpPr>
        <p:spPr>
          <a:xfrm>
            <a:off x="548699" y="4115545"/>
            <a:ext cx="7230584" cy="2308324"/>
          </a:xfrm>
          <a:prstGeom prst="rect">
            <a:avLst/>
          </a:prstGeom>
          <a:noFill/>
        </p:spPr>
        <p:txBody>
          <a:bodyPr wrap="square" numCol="2" spcCol="288000">
            <a:spAutoFit/>
          </a:bodyPr>
          <a:lstStyle/>
          <a:p>
            <a:pPr algn="just"/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Наш детский сад в работе с воспитанниками использует приложение дополненной реальности «Devar». DEVAR — это приложение, разработанное для детей в возрасте от 3 лет. Дополненная реальность в печатной продукции позволяет с помощью мобильного устройства,  на котором установлено необходимое сканирующее приложение, и специальной метки на бумаге, получить трехмерную модель этого рисунка. Она может сопровождаться текстом, звуком, анимацией, при помощи некоторых функций можно сравнить или покормить животное. Самое интересное применение этого приложения — это использование интерактивных книг (сказок, энциклопедий, познавательных книг). Ребёнок может «оживить» Колобка и Курочку Рябу и тут же прослушать сказку. Ребёнок в буквальном смысле на ладошке может просмотреть данную сказку. «Devar» позволяет детям развивать воображение, мышление, а педагогу  «подавать» знания по – новому.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51078B-BC89-4689-8D94-5616469023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745" y="1082029"/>
            <a:ext cx="3409254" cy="47152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E650B7-F2A4-4483-B1D7-93908CF225BF}"/>
              </a:ext>
            </a:extLst>
          </p:cNvPr>
          <p:cNvSpPr txBox="1"/>
          <p:nvPr/>
        </p:nvSpPr>
        <p:spPr>
          <a:xfrm>
            <a:off x="8259745" y="5922448"/>
            <a:ext cx="34163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https://aaakabaewa.wixsite.com/yantilina/</a:t>
            </a:r>
            <a:r>
              <a:rPr lang="ru-RU" sz="1000" spc="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публикации</a:t>
            </a:r>
            <a:endParaRPr lang="ru-RU" sz="1000" spc="1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142F970-EF34-42C4-8636-9240CBA2C3AE}"/>
              </a:ext>
            </a:extLst>
          </p:cNvPr>
          <p:cNvCxnSpPr/>
          <p:nvPr/>
        </p:nvCxnSpPr>
        <p:spPr>
          <a:xfrm>
            <a:off x="8259745" y="5919529"/>
            <a:ext cx="341631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928889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6DC428-4B86-443A-9635-5C1592013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194" y="1893259"/>
            <a:ext cx="2460861" cy="18194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8CFC45-49DA-4B1D-8765-300A4381F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91" y="1881664"/>
            <a:ext cx="2460694" cy="18310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BDB7E1-7DF9-4038-A525-F1BE113B5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768" y="1883760"/>
            <a:ext cx="2460861" cy="18289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B5FF98-B56C-4D8D-B978-4AC15A441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8282" y="1893259"/>
            <a:ext cx="2460861" cy="1819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6656E0-251A-40B2-BA35-8DE8AF499283}"/>
              </a:ext>
            </a:extLst>
          </p:cNvPr>
          <p:cNvSpPr txBox="1"/>
          <p:nvPr/>
        </p:nvSpPr>
        <p:spPr>
          <a:xfrm>
            <a:off x="762691" y="3729989"/>
            <a:ext cx="2460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Мультфильм</a:t>
            </a:r>
          </a:p>
          <a:p>
            <a:r>
              <a:rPr lang="ru-RU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«Курочка Ряба»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453F0-4B14-442B-9849-2BA4F861B39A}"/>
              </a:ext>
            </a:extLst>
          </p:cNvPr>
          <p:cNvSpPr txBox="1"/>
          <p:nvPr/>
        </p:nvSpPr>
        <p:spPr>
          <a:xfrm>
            <a:off x="692353" y="420000"/>
            <a:ext cx="10585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Развитие профессиональной компетенции  /  Творческие работы</a:t>
            </a:r>
            <a:endParaRPr lang="ru-RU" sz="1000" spc="300">
              <a:solidFill>
                <a:srgbClr val="009999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B7E8C5F-0A1D-4391-ADB0-3773E5BA9277}"/>
              </a:ext>
            </a:extLst>
          </p:cNvPr>
          <p:cNvCxnSpPr/>
          <p:nvPr/>
        </p:nvCxnSpPr>
        <p:spPr>
          <a:xfrm>
            <a:off x="762691" y="678664"/>
            <a:ext cx="64965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95ABEEF-ED6E-4A92-853A-AB1BC8791790}"/>
              </a:ext>
            </a:extLst>
          </p:cNvPr>
          <p:cNvSpPr txBox="1"/>
          <p:nvPr/>
        </p:nvSpPr>
        <p:spPr>
          <a:xfrm>
            <a:off x="692353" y="5595956"/>
            <a:ext cx="2460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https://www.youtube.com/watch?v=31uOwQglqGY</a:t>
            </a:r>
            <a:endParaRPr lang="ru-RU" sz="1200" u="sng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372C3-194D-4A93-A3AC-1D44D6E3D8D4}"/>
              </a:ext>
            </a:extLst>
          </p:cNvPr>
          <p:cNvSpPr txBox="1"/>
          <p:nvPr/>
        </p:nvSpPr>
        <p:spPr>
          <a:xfrm>
            <a:off x="762691" y="4411663"/>
            <a:ext cx="2390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Был подготовлен для участия в конкурсе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«PRO-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СТРАНСТВО - территория молодых педагогов»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35492-8C75-4D74-A213-C6C3E973EB61}"/>
              </a:ext>
            </a:extLst>
          </p:cNvPr>
          <p:cNvSpPr txBox="1"/>
          <p:nvPr/>
        </p:nvSpPr>
        <p:spPr>
          <a:xfrm>
            <a:off x="3438524" y="3734739"/>
            <a:ext cx="2460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театре», А. Барто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1D3FA7-2F60-4CF9-B262-499A0BADCDC3}"/>
              </a:ext>
            </a:extLst>
          </p:cNvPr>
          <p:cNvSpPr txBox="1"/>
          <p:nvPr/>
        </p:nvSpPr>
        <p:spPr>
          <a:xfrm>
            <a:off x="3511430" y="4411663"/>
            <a:ext cx="24608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Творческое выступление для участия в конкурсе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«PRO-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СТРАНСТВО - территория молодых педагогов»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614A414-1D08-411C-A5CA-E8BD10E3F6B6}"/>
              </a:ext>
            </a:extLst>
          </p:cNvPr>
          <p:cNvSpPr/>
          <p:nvPr/>
        </p:nvSpPr>
        <p:spPr>
          <a:xfrm>
            <a:off x="6248728" y="3729989"/>
            <a:ext cx="25132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Флешмоб</a:t>
            </a:r>
          </a:p>
          <a:p>
            <a:r>
              <a:rPr lang="ru-RU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«Вера в себя»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17AAA1-430F-47BB-BCEC-726C0180F056}"/>
              </a:ext>
            </a:extLst>
          </p:cNvPr>
          <p:cNvSpPr txBox="1"/>
          <p:nvPr/>
        </p:nvSpPr>
        <p:spPr>
          <a:xfrm>
            <a:off x="6310193" y="4411663"/>
            <a:ext cx="24608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Выступление педагогов на конкурсе проектов «Наставник - молодой педагог 2023»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04A5786-B2B5-4875-A7AF-F8FEC4BD1B9A}"/>
              </a:ext>
            </a:extLst>
          </p:cNvPr>
          <p:cNvSpPr/>
          <p:nvPr/>
        </p:nvSpPr>
        <p:spPr>
          <a:xfrm>
            <a:off x="3511429" y="5595955"/>
            <a:ext cx="24608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https://www.youtube.com/watch?v=OYLNAfb1sls</a:t>
            </a:r>
            <a:endParaRPr lang="ru-RU" sz="1200" u="sng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CEE6E70-B66A-4F6C-937F-2C77BFFB5A0E}"/>
              </a:ext>
            </a:extLst>
          </p:cNvPr>
          <p:cNvSpPr/>
          <p:nvPr/>
        </p:nvSpPr>
        <p:spPr>
          <a:xfrm>
            <a:off x="8967967" y="3734739"/>
            <a:ext cx="2461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Творческая презентация </a:t>
            </a:r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0B794F-4B5E-48C8-9204-7D01FE03880F}"/>
              </a:ext>
            </a:extLst>
          </p:cNvPr>
          <p:cNvSpPr txBox="1"/>
          <p:nvPr/>
        </p:nvSpPr>
        <p:spPr>
          <a:xfrm>
            <a:off x="8967967" y="4376320"/>
            <a:ext cx="24608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о семье Янтилиных для конкурса «Образцовая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 башкирская семья</a:t>
            </a:r>
            <a:r>
              <a:rPr lang="ru-RU" sz="140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4BCDAF5-B7BD-48C4-82A2-38BF63D629C2}"/>
              </a:ext>
            </a:extLst>
          </p:cNvPr>
          <p:cNvSpPr/>
          <p:nvPr/>
        </p:nvSpPr>
        <p:spPr>
          <a:xfrm>
            <a:off x="6319232" y="5595954"/>
            <a:ext cx="2451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https://www.youtube.com/watch?v=GdwhMZjbXJs</a:t>
            </a:r>
            <a:endParaRPr lang="ru-RU" sz="120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052399D-6535-42D8-B776-2472A8BB31E2}"/>
              </a:ext>
            </a:extLst>
          </p:cNvPr>
          <p:cNvSpPr/>
          <p:nvPr/>
        </p:nvSpPr>
        <p:spPr>
          <a:xfrm>
            <a:off x="8968134" y="5594814"/>
            <a:ext cx="2460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https://www.youtube.com/watch?v=OYLNAfb1sls</a:t>
            </a:r>
            <a:endParaRPr lang="ru-RU" sz="1200" u="sng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2412AF81-CA6B-43E0-B6FA-4B4CF4A7A80A}"/>
              </a:ext>
            </a:extLst>
          </p:cNvPr>
          <p:cNvSpPr txBox="1"/>
          <p:nvPr/>
        </p:nvSpPr>
        <p:spPr>
          <a:xfrm>
            <a:off x="692353" y="378629"/>
            <a:ext cx="10515600" cy="116342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Творческие работы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DA33AC-AE5A-49EF-A199-699775F6070D}"/>
              </a:ext>
            </a:extLst>
          </p:cNvPr>
          <p:cNvSpPr txBox="1"/>
          <p:nvPr/>
        </p:nvSpPr>
        <p:spPr>
          <a:xfrm>
            <a:off x="6319232" y="6136199"/>
            <a:ext cx="5116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творческие-работы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CDC3AA8-9480-499E-A8A4-B89E9DA5E3CE}"/>
              </a:ext>
            </a:extLst>
          </p:cNvPr>
          <p:cNvCxnSpPr/>
          <p:nvPr/>
        </p:nvCxnSpPr>
        <p:spPr>
          <a:xfrm>
            <a:off x="6332294" y="6127185"/>
            <a:ext cx="5195429" cy="1802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AA80C2A-D474-429F-B3CE-33345B629084}"/>
              </a:ext>
            </a:extLst>
          </p:cNvPr>
          <p:cNvCxnSpPr/>
          <p:nvPr/>
        </p:nvCxnSpPr>
        <p:spPr>
          <a:xfrm flipH="1">
            <a:off x="6166336" y="1881664"/>
            <a:ext cx="0" cy="414155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DD63BFB-09D5-41A5-81FC-30FF47FD4C90}"/>
              </a:ext>
            </a:extLst>
          </p:cNvPr>
          <p:cNvCxnSpPr/>
          <p:nvPr/>
        </p:nvCxnSpPr>
        <p:spPr>
          <a:xfrm flipH="1">
            <a:off x="3398332" y="1881664"/>
            <a:ext cx="0" cy="414155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5FBF3B5-3E5E-4058-A703-50B48D4EADEE}"/>
              </a:ext>
            </a:extLst>
          </p:cNvPr>
          <p:cNvCxnSpPr/>
          <p:nvPr/>
        </p:nvCxnSpPr>
        <p:spPr>
          <a:xfrm flipH="1">
            <a:off x="8884268" y="1881664"/>
            <a:ext cx="0" cy="414155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879054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6EEEF-1C9C-4B93-931C-CBB86A6367FE}"/>
              </a:ext>
            </a:extLst>
          </p:cNvPr>
          <p:cNvSpPr txBox="1"/>
          <p:nvPr/>
        </p:nvSpPr>
        <p:spPr>
          <a:xfrm>
            <a:off x="823399" y="855489"/>
            <a:ext cx="5311615" cy="8419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Формула успеха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45F549-7B60-4425-A921-DECA7521DF8B}"/>
              </a:ext>
            </a:extLst>
          </p:cNvPr>
          <p:cNvSpPr txBox="1"/>
          <p:nvPr/>
        </p:nvSpPr>
        <p:spPr>
          <a:xfrm>
            <a:off x="838197" y="409426"/>
            <a:ext cx="102893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30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Развитие профессиональной компетенции  /  Проектная деятельность</a:t>
            </a:r>
            <a:endParaRPr lang="ru-RU" sz="1000" spc="300">
              <a:solidFill>
                <a:srgbClr val="009999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23978D-A2FD-4580-AB1D-F439475B5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49" y="1801107"/>
            <a:ext cx="3170040" cy="1788100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D0482CB-BA59-4AB7-BBB0-7161E73D1BD9}"/>
              </a:ext>
            </a:extLst>
          </p:cNvPr>
          <p:cNvCxnSpPr/>
          <p:nvPr/>
        </p:nvCxnSpPr>
        <p:spPr>
          <a:xfrm>
            <a:off x="941165" y="666221"/>
            <a:ext cx="6842022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F14CD58-661A-418F-933C-612F98D60F85}"/>
              </a:ext>
            </a:extLst>
          </p:cNvPr>
          <p:cNvSpPr txBox="1"/>
          <p:nvPr/>
        </p:nvSpPr>
        <p:spPr>
          <a:xfrm>
            <a:off x="6392833" y="5628132"/>
            <a:ext cx="48090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См. подробнее на сайте: </a:t>
            </a:r>
            <a:r>
              <a:rPr lang="en-US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https://aaakabaewa.wixsite.com/yantilina/</a:t>
            </a:r>
            <a:r>
              <a:rPr lang="ru-RU" sz="1000" spc="15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проект-формула-успеха</a:t>
            </a:r>
            <a:endParaRPr lang="ru-RU" sz="1000" spc="150"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73FE40A-EB00-44A5-A88D-CDF2936519CD}"/>
              </a:ext>
            </a:extLst>
          </p:cNvPr>
          <p:cNvCxnSpPr/>
          <p:nvPr/>
        </p:nvCxnSpPr>
        <p:spPr>
          <a:xfrm>
            <a:off x="6463044" y="5632162"/>
            <a:ext cx="482315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A7B7E05-A096-4B8A-B9F0-064E9EF69C9E}"/>
              </a:ext>
            </a:extLst>
          </p:cNvPr>
          <p:cNvSpPr txBox="1"/>
          <p:nvPr/>
        </p:nvSpPr>
        <p:spPr>
          <a:xfrm>
            <a:off x="1329059" y="3683582"/>
            <a:ext cx="4795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Помочь молодому специалисту адаптироваться в новом коллективе.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36F6D0-E4DD-4F63-883A-0473AD74FCE7}"/>
              </a:ext>
            </a:extLst>
          </p:cNvPr>
          <p:cNvSpPr txBox="1"/>
          <p:nvPr/>
        </p:nvSpPr>
        <p:spPr>
          <a:xfrm>
            <a:off x="1339736" y="4315299"/>
            <a:ext cx="4795278" cy="688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Формирование профессиональных умений, накопление опыта, поиска лучших методов и приемов работы с детьми</a:t>
            </a:r>
            <a:endParaRPr lang="ru-RU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48B0F0-FDE8-442F-845E-D32105BE37DF}"/>
              </a:ext>
            </a:extLst>
          </p:cNvPr>
          <p:cNvSpPr txBox="1"/>
          <p:nvPr/>
        </p:nvSpPr>
        <p:spPr>
          <a:xfrm>
            <a:off x="1314258" y="5096793"/>
            <a:ext cx="4766941" cy="465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Формирование своего стиля в работе</a:t>
            </a:r>
          </a:p>
          <a:p>
            <a:pPr>
              <a:lnSpc>
                <a:spcPct val="80000"/>
              </a:lnSpc>
            </a:pPr>
            <a:endParaRPr lang="ru-RU" sz="140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7D366B9-8C2D-4C5A-8AB8-769B168591F2}"/>
              </a:ext>
            </a:extLst>
          </p:cNvPr>
          <p:cNvSpPr/>
          <p:nvPr/>
        </p:nvSpPr>
        <p:spPr>
          <a:xfrm>
            <a:off x="917737" y="3767292"/>
            <a:ext cx="369180" cy="369180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25885715-7291-44CA-8359-7B1718967131}"/>
              </a:ext>
            </a:extLst>
          </p:cNvPr>
          <p:cNvSpPr/>
          <p:nvPr/>
        </p:nvSpPr>
        <p:spPr>
          <a:xfrm>
            <a:off x="895155" y="4355148"/>
            <a:ext cx="374821" cy="374821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190B8B9-CC90-47BE-82F2-BD7545BC41FC}"/>
              </a:ext>
            </a:extLst>
          </p:cNvPr>
          <p:cNvSpPr/>
          <p:nvPr/>
        </p:nvSpPr>
        <p:spPr>
          <a:xfrm>
            <a:off x="888738" y="5093059"/>
            <a:ext cx="374821" cy="374821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5509F6-110F-4473-95D5-CC9C28D86FB9}"/>
              </a:ext>
            </a:extLst>
          </p:cNvPr>
          <p:cNvSpPr txBox="1"/>
          <p:nvPr/>
        </p:nvSpPr>
        <p:spPr>
          <a:xfrm>
            <a:off x="838197" y="3382060"/>
            <a:ext cx="5120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24D27F-5435-46F7-82D4-8EE3932956D1}"/>
              </a:ext>
            </a:extLst>
          </p:cNvPr>
          <p:cNvSpPr txBox="1"/>
          <p:nvPr/>
        </p:nvSpPr>
        <p:spPr>
          <a:xfrm>
            <a:off x="838197" y="1716540"/>
            <a:ext cx="525780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</a:p>
          <a:p>
            <a:pPr algn="just"/>
            <a:r>
              <a:rPr lang="ru-RU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работы и профессионального роста молодого специалиста, способствующих снижению проблем адаптации и успешному вхождению в профессиональную деятельность молодого педагога.</a:t>
            </a:r>
            <a:endParaRPr lang="ru-RU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AA16F23-256F-4167-9A20-B745DA31A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51" y="3722891"/>
            <a:ext cx="3165038" cy="1780334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246D8A2B-7E18-4E95-AE88-B75797A11174}"/>
              </a:ext>
            </a:extLst>
          </p:cNvPr>
          <p:cNvSpPr/>
          <p:nvPr/>
        </p:nvSpPr>
        <p:spPr>
          <a:xfrm>
            <a:off x="885675" y="5708141"/>
            <a:ext cx="374821" cy="374821"/>
          </a:xfrm>
          <a:prstGeom prst="ellipse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/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DD6D83-A618-4D30-9FBC-B444C4B9C8DB}"/>
              </a:ext>
            </a:extLst>
          </p:cNvPr>
          <p:cNvSpPr txBox="1"/>
          <p:nvPr/>
        </p:nvSpPr>
        <p:spPr>
          <a:xfrm>
            <a:off x="1339736" y="5643995"/>
            <a:ext cx="4809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Развитие творческих способностей в самостоятельной педагогической деятельности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F23F8E6-C156-47BA-9578-0F2CB61180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31"/>
          <a:stretch>
            <a:fillRect/>
          </a:stretch>
        </p:blipFill>
        <p:spPr>
          <a:xfrm>
            <a:off x="6464465" y="3724338"/>
            <a:ext cx="1307935" cy="125933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2CDB26-346D-41DF-8DC8-25768187AEE1}"/>
              </a:ext>
            </a:extLst>
          </p:cNvPr>
          <p:cNvSpPr txBox="1"/>
          <p:nvPr/>
        </p:nvSpPr>
        <p:spPr>
          <a:xfrm>
            <a:off x="6378026" y="5046065"/>
            <a:ext cx="14051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err="1">
                <a:latin typeface="Arial" panose="020b0604020202020204" pitchFamily="34" charset="0"/>
                <a:cs typeface="Arial" panose="020b0604020202020204" pitchFamily="34" charset="0"/>
              </a:rPr>
              <a:t>Янтилина А. И.</a:t>
            </a:r>
          </a:p>
          <a:p>
            <a:r>
              <a:rPr lang="ru-RU" sz="1050" b="1">
                <a:latin typeface="Arial" panose="020b0604020202020204" pitchFamily="34" charset="0"/>
                <a:cs typeface="Arial" panose="020b0604020202020204" pitchFamily="34" charset="0"/>
              </a:rPr>
              <a:t>Молодой-педагог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606A129-3BF1-4141-80E3-EC5274D305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" b="1858"/>
          <a:stretch>
            <a:fillRect/>
          </a:stretch>
        </p:blipFill>
        <p:spPr>
          <a:xfrm>
            <a:off x="6463044" y="1804141"/>
            <a:ext cx="1307935" cy="125933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8930480-34AC-46CB-A628-3A1A4DFC505B}"/>
              </a:ext>
            </a:extLst>
          </p:cNvPr>
          <p:cNvSpPr txBox="1"/>
          <p:nvPr/>
        </p:nvSpPr>
        <p:spPr>
          <a:xfrm>
            <a:off x="6378026" y="3104387"/>
            <a:ext cx="14558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err="1">
                <a:latin typeface="Arial" panose="020b0604020202020204" pitchFamily="34" charset="0"/>
                <a:cs typeface="Arial" panose="020b0604020202020204" pitchFamily="34" charset="0"/>
              </a:rPr>
              <a:t>Давлетбаева З. Ф.</a:t>
            </a:r>
          </a:p>
          <a:p>
            <a:r>
              <a:rPr lang="ru-RU" sz="1050" b="1">
                <a:latin typeface="Arial" panose="020b0604020202020204" pitchFamily="34" charset="0"/>
                <a:cs typeface="Arial" panose="020b0604020202020204" pitchFamily="34" charset="0"/>
              </a:rPr>
              <a:t>Педагог-наставник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35AEA2-AA56-4291-917D-E3A1914FED37}"/>
              </a:ext>
            </a:extLst>
          </p:cNvPr>
          <p:cNvSpPr txBox="1"/>
          <p:nvPr/>
        </p:nvSpPr>
        <p:spPr>
          <a:xfrm>
            <a:off x="8117133" y="1303378"/>
            <a:ext cx="3285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spc="300">
                <a:solidFill>
                  <a:srgbClr val="FF82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по наставничеству: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39C2B3A-17F9-47F6-804E-113500DB814A}"/>
              </a:ext>
            </a:extLst>
          </p:cNvPr>
          <p:cNvCxnSpPr/>
          <p:nvPr/>
        </p:nvCxnSpPr>
        <p:spPr>
          <a:xfrm>
            <a:off x="8797375" y="1549599"/>
            <a:ext cx="2469514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49592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Широкоэкранный</PresentationFormat>
  <Paragraphs>397</Paragraphs>
  <Slides>43</Slides>
  <Notes>22</Notes>
  <TotalTime>1707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baseType="lpstr" size="49">
      <vt:lpstr>Arial</vt:lpstr>
      <vt:lpstr>Calibri Light</vt:lpstr>
      <vt:lpstr>Calibri</vt:lpstr>
      <vt:lpstr>Roboto</vt:lpstr>
      <vt:lpstr>Wingdings</vt:lpstr>
      <vt:lpstr>Тема Office</vt:lpstr>
      <vt:lpstr>Онлайн-конкурс «Портфолио молодого педагога»</vt:lpstr>
      <vt:lpstr>Янтилина Алина Ирековна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Онлайн-конкурс «Портфолио молодого педагога»</dc:title>
  <dc:creator>Guzelem</dc:creator>
  <cp:lastModifiedBy>Пользователь</cp:lastModifiedBy>
  <cp:revision>305</cp:revision>
  <dcterms:created xsi:type="dcterms:W3CDTF">2023-03-27T15:39:09Z</dcterms:created>
  <dcterms:modified xsi:type="dcterms:W3CDTF">2023-03-31T09:11:11Z</dcterms:modified>
</cp:coreProperties>
</file>